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774"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910809034"/>
      </p:ext>
    </p:extLst>
  </p:cSld>
  <p:clrMap bg1="lt1" tx1="dk1" bg2="lt2" tx2="dk2" accent1="accent1" accent2="accent2" accent3="accent3" accent4="accent4" accent5="accent5" accent6="accent6" hlink="hlink" folHlink="folHlink"/>
  <p:notesStyle>
    <a:lvl1pPr latinLnBrk="0">
      <a:defRPr>
        <a:latin typeface="+mj-lt"/>
        <a:ea typeface="+mj-ea"/>
        <a:cs typeface="+mj-cs"/>
        <a:sym typeface="Helvetica Neue"/>
      </a:defRPr>
    </a:lvl1pPr>
    <a:lvl2pPr indent="228600" latinLnBrk="0">
      <a:defRPr>
        <a:latin typeface="+mj-lt"/>
        <a:ea typeface="+mj-ea"/>
        <a:cs typeface="+mj-cs"/>
        <a:sym typeface="Helvetica Neue"/>
      </a:defRPr>
    </a:lvl2pPr>
    <a:lvl3pPr indent="457200" latinLnBrk="0">
      <a:defRPr>
        <a:latin typeface="+mj-lt"/>
        <a:ea typeface="+mj-ea"/>
        <a:cs typeface="+mj-cs"/>
        <a:sym typeface="Helvetica Neue"/>
      </a:defRPr>
    </a:lvl3pPr>
    <a:lvl4pPr indent="685800" latinLnBrk="0">
      <a:defRPr>
        <a:latin typeface="+mj-lt"/>
        <a:ea typeface="+mj-ea"/>
        <a:cs typeface="+mj-cs"/>
        <a:sym typeface="Helvetica Neue"/>
      </a:defRPr>
    </a:lvl4pPr>
    <a:lvl5pPr indent="914400" latinLnBrk="0">
      <a:defRPr>
        <a:latin typeface="+mj-lt"/>
        <a:ea typeface="+mj-ea"/>
        <a:cs typeface="+mj-cs"/>
        <a:sym typeface="Helvetica Neue"/>
      </a:defRPr>
    </a:lvl5pPr>
    <a:lvl6pPr indent="1143000" latinLnBrk="0">
      <a:defRPr>
        <a:latin typeface="+mj-lt"/>
        <a:ea typeface="+mj-ea"/>
        <a:cs typeface="+mj-cs"/>
        <a:sym typeface="Helvetica Neue"/>
      </a:defRPr>
    </a:lvl6pPr>
    <a:lvl7pPr indent="1371600" latinLnBrk="0">
      <a:defRPr>
        <a:latin typeface="+mj-lt"/>
        <a:ea typeface="+mj-ea"/>
        <a:cs typeface="+mj-cs"/>
        <a:sym typeface="Helvetica Neue"/>
      </a:defRPr>
    </a:lvl7pPr>
    <a:lvl8pPr indent="1600200" latinLnBrk="0">
      <a:defRPr>
        <a:latin typeface="+mj-lt"/>
        <a:ea typeface="+mj-ea"/>
        <a:cs typeface="+mj-cs"/>
        <a:sym typeface="Helvetica Neue"/>
      </a:defRPr>
    </a:lvl8pPr>
    <a:lvl9pPr indent="1828800" latinLnBrk="0">
      <a:defRPr>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BFA"/>
            </a:gs>
            <a:gs pos="30000">
              <a:srgbClr val="C4D6EB"/>
            </a:gs>
            <a:gs pos="60000">
              <a:srgbClr val="85C2FF"/>
            </a:gs>
            <a:gs pos="100000">
              <a:srgbClr val="5E9EFF"/>
            </a:gs>
          </a:gsLst>
          <a:lin ang="13500000" scaled="0"/>
        </a:gra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r>
              <a:t>Title Text</a:t>
            </a:r>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8384892" y="6245225"/>
            <a:ext cx="301909" cy="288824"/>
          </a:xfrm>
          <a:prstGeom prst="rect">
            <a:avLst/>
          </a:prstGeom>
          <a:ln w="12700">
            <a:miter lim="400000"/>
          </a:ln>
        </p:spPr>
        <p:txBody>
          <a:bodyPr wrap="none" lIns="45719" rIns="45719">
            <a:spAutoFit/>
          </a:bodyPr>
          <a:lstStyle>
            <a:lvl1pPr algn="r">
              <a:defRPr sz="1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4pPr>
      <a:lvl5pPr marL="22352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5pPr>
      <a:lvl6pPr marL="26924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6pPr>
      <a:lvl7pPr marL="31496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7pPr>
      <a:lvl8pPr marL="36068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8pPr>
      <a:lvl9pPr marL="40640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20"/>
          <p:cNvSpPr>
            <a:spLocks noGrp="1"/>
          </p:cNvSpPr>
          <p:nvPr>
            <p:ph type="title" idx="4294967295"/>
          </p:nvPr>
        </p:nvSpPr>
        <p:spPr>
          <a:xfrm>
            <a:off x="533400" y="533400"/>
            <a:ext cx="7772400" cy="762000"/>
          </a:xfrm>
          <a:prstGeom prst="rect">
            <a:avLst/>
          </a:prstGeom>
        </p:spPr>
        <p:txBody>
          <a:bodyPr>
            <a:normAutofit/>
          </a:bodyPr>
          <a:lstStyle>
            <a:lvl1pPr>
              <a:defRPr>
                <a:latin typeface="Garamond"/>
                <a:ea typeface="Garamond"/>
                <a:cs typeface="Garamond"/>
                <a:sym typeface="Garamond"/>
              </a:defRPr>
            </a:lvl1pPr>
          </a:lstStyle>
          <a:p>
            <a:r>
              <a:t>The Age of Exploration</a:t>
            </a:r>
          </a:p>
        </p:txBody>
      </p:sp>
      <p:pic>
        <p:nvPicPr>
          <p:cNvPr id="21" name="73355-HAVT.jpg" descr="73355-HAVT"/>
          <p:cNvPicPr>
            <a:picLocks noChangeAspect="1"/>
          </p:cNvPicPr>
          <p:nvPr/>
        </p:nvPicPr>
        <p:blipFill>
          <a:blip r:embed="rId2">
            <a:extLst/>
          </a:blip>
          <a:stretch>
            <a:fillRect/>
          </a:stretch>
        </p:blipFill>
        <p:spPr>
          <a:xfrm>
            <a:off x="1676400" y="1600200"/>
            <a:ext cx="5638800" cy="4200525"/>
          </a:xfrm>
          <a:prstGeom prst="rect">
            <a:avLst/>
          </a:prstGeom>
          <a:ln w="25400">
            <a:solidFill>
              <a:schemeClr val="accent2"/>
            </a:solidFill>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p:cNvSpPr>
          <p:nvPr>
            <p:ph type="title" idx="4294967295"/>
          </p:nvPr>
        </p:nvSpPr>
        <p:spPr>
          <a:xfrm>
            <a:off x="457200" y="228600"/>
            <a:ext cx="8229600" cy="533400"/>
          </a:xfrm>
          <a:prstGeom prst="rect">
            <a:avLst/>
          </a:prstGeom>
        </p:spPr>
        <p:txBody>
          <a:bodyPr>
            <a:normAutofit/>
          </a:bodyPr>
          <a:lstStyle>
            <a:lvl1pPr defTabSz="804672">
              <a:defRPr sz="3168" b="1">
                <a:solidFill>
                  <a:srgbClr val="FFFF00"/>
                </a:solidFill>
                <a:effectLst>
                  <a:outerShdw blurRad="11176" dist="22352" dir="2700000" rotWithShape="0">
                    <a:srgbClr val="000000"/>
                  </a:outerShdw>
                </a:effectLst>
                <a:latin typeface="Garamond"/>
                <a:ea typeface="Garamond"/>
                <a:cs typeface="Garamond"/>
                <a:sym typeface="Garamond"/>
              </a:defRPr>
            </a:lvl1pPr>
          </a:lstStyle>
          <a:p>
            <a:r>
              <a:t>Explain what Columbus did in 1492</a:t>
            </a:r>
          </a:p>
        </p:txBody>
      </p:sp>
      <p:sp>
        <p:nvSpPr>
          <p:cNvPr id="66" name="Shape 66"/>
          <p:cNvSpPr>
            <a:spLocks noGrp="1"/>
          </p:cNvSpPr>
          <p:nvPr>
            <p:ph type="body" sz="half" idx="4294967295"/>
          </p:nvPr>
        </p:nvSpPr>
        <p:spPr>
          <a:xfrm>
            <a:off x="228600" y="4876800"/>
            <a:ext cx="8610600" cy="1782763"/>
          </a:xfrm>
          <a:prstGeom prst="rect">
            <a:avLst/>
          </a:prstGeom>
        </p:spPr>
        <p:txBody>
          <a:bodyPr>
            <a:normAutofit/>
          </a:bodyPr>
          <a:lstStyle/>
          <a:p>
            <a:pPr algn="ctr">
              <a:lnSpc>
                <a:spcPct val="90000"/>
              </a:lnSpc>
              <a:spcBef>
                <a:spcPts val="500"/>
              </a:spcBef>
              <a:buSzTx/>
              <a:buNone/>
              <a:defRPr sz="2400" i="1">
                <a:solidFill>
                  <a:srgbClr val="FF0000"/>
                </a:solidFill>
                <a:effectLst>
                  <a:outerShdw blurRad="12700" dist="25400" dir="2700000" rotWithShape="0">
                    <a:srgbClr val="000000"/>
                  </a:outerShdw>
                </a:effectLst>
                <a:latin typeface="Times New Roman"/>
                <a:ea typeface="Times New Roman"/>
                <a:cs typeface="Times New Roman"/>
                <a:sym typeface="Times New Roman"/>
              </a:defRPr>
            </a:pPr>
            <a:r>
              <a:t>Credited for discovering America:	</a:t>
            </a:r>
          </a:p>
          <a:p>
            <a:pPr>
              <a:lnSpc>
                <a:spcPct val="90000"/>
              </a:lnSpc>
              <a:spcBef>
                <a:spcPts val="500"/>
              </a:spcBef>
              <a:buSzTx/>
              <a:buNone/>
              <a:defRPr sz="2400" i="1">
                <a:solidFill>
                  <a:srgbClr val="FF0000"/>
                </a:solidFill>
                <a:effectLst>
                  <a:outerShdw blurRad="12700" dist="25400" dir="2700000" rotWithShape="0">
                    <a:srgbClr val="000000"/>
                  </a:outerShdw>
                </a:effectLst>
                <a:latin typeface="Times New Roman"/>
                <a:ea typeface="Times New Roman"/>
                <a:cs typeface="Times New Roman"/>
                <a:sym typeface="Times New Roman"/>
              </a:defRPr>
            </a:pPr>
            <a:r>
              <a:t>Italian navigator sailing for Spain and seeking westward route to Asia.  Thought Caribbean was Asia.  Took Indians to Spain. Took colonist back to America.  Arrested after colonies mismanaged.  Cabot and Vespucci followed to N. America.</a:t>
            </a:r>
          </a:p>
        </p:txBody>
      </p:sp>
      <p:pic>
        <p:nvPicPr>
          <p:cNvPr id="67" name="On Aug.png" descr="On Aug. 3, 1492, Columbus sailed from Spain in search of a route to the Indies across the Atlantic Ocean. On October 12, he reached an island that he called San Salvador. For many years, historians believed that Columbus's first landing took place on present-day San Salvador, shown on this map. But today, scholars do not agree on the exact site of this landing."/>
          <p:cNvPicPr>
            <a:picLocks noChangeAspect="1"/>
          </p:cNvPicPr>
          <p:nvPr/>
        </p:nvPicPr>
        <p:blipFill>
          <a:blip r:embed="rId2">
            <a:extLst/>
          </a:blip>
          <a:stretch>
            <a:fillRect/>
          </a:stretch>
        </p:blipFill>
        <p:spPr>
          <a:xfrm>
            <a:off x="1295400" y="914400"/>
            <a:ext cx="6248400" cy="3849688"/>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0" fill="hold" grpId="1" nodeType="clickEffect">
                                  <p:stCondLst>
                                    <p:cond delay="0"/>
                                  </p:stCondLst>
                                  <p:iterate>
                                    <p:tmAbs val="0"/>
                                  </p:iterate>
                                  <p:childTnLst>
                                    <p:set>
                                      <p:cBhvr>
                                        <p:cTn id="6" fill="hold"/>
                                        <p:tgtEl>
                                          <p:spTgt spid="66">
                                            <p:bg/>
                                          </p:spTgt>
                                        </p:tgtEl>
                                        <p:attrNameLst>
                                          <p:attrName>style.visibility</p:attrName>
                                        </p:attrNameLst>
                                      </p:cBhvr>
                                      <p:to>
                                        <p:strVal val="visible"/>
                                      </p:to>
                                    </p:set>
                                    <p:anim calcmode="lin" valueType="num">
                                      <p:cBhvr>
                                        <p:cTn id="7" dur="2000" fill="hold"/>
                                        <p:tgtEl>
                                          <p:spTgt spid="66">
                                            <p:bg/>
                                          </p:spTgt>
                                        </p:tgtEl>
                                        <p:attrNameLst>
                                          <p:attrName>ppt_w</p:attrName>
                                        </p:attrNameLst>
                                      </p:cBhvr>
                                      <p:tavLst>
                                        <p:tav tm="0">
                                          <p:val>
                                            <p:fltVal val="0"/>
                                          </p:val>
                                        </p:tav>
                                        <p:tav tm="100000">
                                          <p:val>
                                            <p:strVal val="#ppt_w"/>
                                          </p:val>
                                        </p:tav>
                                      </p:tavLst>
                                    </p:anim>
                                    <p:anim calcmode="lin" valueType="num">
                                      <p:cBhvr>
                                        <p:cTn id="8" dur="2000" fill="hold"/>
                                        <p:tgtEl>
                                          <p:spTgt spid="66">
                                            <p:bg/>
                                          </p:spTgt>
                                        </p:tgtEl>
                                        <p:attrNameLst>
                                          <p:attrName>ppt_h</p:attrName>
                                        </p:attrNameLst>
                                      </p:cBhvr>
                                      <p:tavLst>
                                        <p:tav tm="0">
                                          <p:val>
                                            <p:fltVal val="0"/>
                                          </p:val>
                                        </p:tav>
                                        <p:tav tm="100000">
                                          <p:val>
                                            <p:strVal val="#ppt_h"/>
                                          </p:val>
                                        </p:tav>
                                      </p:tavLst>
                                    </p:anim>
                                    <p:anim calcmode="lin" valueType="num">
                                      <p:cBhvr>
                                        <p:cTn id="9" dur="2000" fill="hold"/>
                                        <p:tgtEl>
                                          <p:spTgt spid="66">
                                            <p:bg/>
                                          </p:spTgt>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66">
                                            <p:bg/>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1" nodeType="withEffect">
                                  <p:stCondLst>
                                    <p:cond delay="0"/>
                                  </p:stCondLst>
                                  <p:iterate>
                                    <p:tmAbs val="0"/>
                                  </p:iterate>
                                  <p:childTnLst>
                                    <p:set>
                                      <p:cBhvr>
                                        <p:cTn id="12" fill="hold"/>
                                        <p:tgtEl>
                                          <p:spTgt spid="66">
                                            <p:txEl>
                                              <p:pRg st="0" end="0"/>
                                            </p:txEl>
                                          </p:spTgt>
                                        </p:tgtEl>
                                        <p:attrNameLst>
                                          <p:attrName>style.visibility</p:attrName>
                                        </p:attrNameLst>
                                      </p:cBhvr>
                                      <p:to>
                                        <p:strVal val="visible"/>
                                      </p:to>
                                    </p:set>
                                    <p:anim calcmode="lin" valueType="num">
                                      <p:cBhvr>
                                        <p:cTn id="13" dur="2000" fill="hold"/>
                                        <p:tgtEl>
                                          <p:spTgt spid="66">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66">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6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6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1" nodeType="clickEffect">
                                  <p:stCondLst>
                                    <p:cond delay="0"/>
                                  </p:stCondLst>
                                  <p:iterate>
                                    <p:tmAbs val="0"/>
                                  </p:iterate>
                                  <p:childTnLst>
                                    <p:set>
                                      <p:cBhvr>
                                        <p:cTn id="20" fill="hold"/>
                                        <p:tgtEl>
                                          <p:spTgt spid="66">
                                            <p:txEl>
                                              <p:pRg st="1" end="1"/>
                                            </p:txEl>
                                          </p:spTgt>
                                        </p:tgtEl>
                                        <p:attrNameLst>
                                          <p:attrName>style.visibility</p:attrName>
                                        </p:attrNameLst>
                                      </p:cBhvr>
                                      <p:to>
                                        <p:strVal val="visible"/>
                                      </p:to>
                                    </p:set>
                                    <p:anim calcmode="lin" valueType="num">
                                      <p:cBhvr>
                                        <p:cTn id="21" dur="2000" fill="hold"/>
                                        <p:tgtEl>
                                          <p:spTgt spid="66">
                                            <p:txEl>
                                              <p:pRg st="1" end="1"/>
                                            </p:txEl>
                                          </p:spTgt>
                                        </p:tgtEl>
                                        <p:attrNameLst>
                                          <p:attrName>ppt_w</p:attrName>
                                        </p:attrNameLst>
                                      </p:cBhvr>
                                      <p:tavLst>
                                        <p:tav tm="0">
                                          <p:val>
                                            <p:fltVal val="0"/>
                                          </p:val>
                                        </p:tav>
                                        <p:tav tm="100000">
                                          <p:val>
                                            <p:strVal val="#ppt_w"/>
                                          </p:val>
                                        </p:tav>
                                      </p:tavLst>
                                    </p:anim>
                                    <p:anim calcmode="lin" valueType="num">
                                      <p:cBhvr>
                                        <p:cTn id="22" dur="2000" fill="hold"/>
                                        <p:tgtEl>
                                          <p:spTgt spid="66">
                                            <p:txEl>
                                              <p:pRg st="1" end="1"/>
                                            </p:txEl>
                                          </p:spTgt>
                                        </p:tgtEl>
                                        <p:attrNameLst>
                                          <p:attrName>ppt_h</p:attrName>
                                        </p:attrNameLst>
                                      </p:cBhvr>
                                      <p:tavLst>
                                        <p:tav tm="0">
                                          <p:val>
                                            <p:fltVal val="0"/>
                                          </p:val>
                                        </p:tav>
                                        <p:tav tm="100000">
                                          <p:val>
                                            <p:strVal val="#ppt_h"/>
                                          </p:val>
                                        </p:tav>
                                      </p:tavLst>
                                    </p:anim>
                                    <p:anim calcmode="lin" valueType="num">
                                      <p:cBhvr>
                                        <p:cTn id="23" dur="2000" fill="hold"/>
                                        <p:tgtEl>
                                          <p:spTgt spid="6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2000" fill="hold"/>
                                        <p:tgtEl>
                                          <p:spTgt spid="6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1" build="p"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p:cNvSpPr>
          <p:nvPr>
            <p:ph type="title" idx="4294967295"/>
          </p:nvPr>
        </p:nvSpPr>
        <p:spPr>
          <a:xfrm>
            <a:off x="457200" y="274637"/>
            <a:ext cx="8229600" cy="715963"/>
          </a:xfrm>
          <a:prstGeom prst="rect">
            <a:avLst/>
          </a:prstGeom>
        </p:spPr>
        <p:txBody>
          <a:bodyPr>
            <a:normAutofit/>
          </a:bodyPr>
          <a:lstStyle>
            <a:lvl1pPr>
              <a:defRPr sz="4000" b="1">
                <a:solidFill>
                  <a:srgbClr val="FFFF00"/>
                </a:solidFill>
                <a:effectLst>
                  <a:outerShdw blurRad="12700" dist="25400" dir="2700000" rotWithShape="0">
                    <a:srgbClr val="000000"/>
                  </a:outerShdw>
                </a:effectLst>
                <a:latin typeface="Garamond"/>
                <a:ea typeface="Garamond"/>
                <a:cs typeface="Garamond"/>
                <a:sym typeface="Garamond"/>
              </a:defRPr>
            </a:lvl1pPr>
          </a:lstStyle>
          <a:p>
            <a:r>
              <a:t>Explain what Magellan did in 1519</a:t>
            </a:r>
          </a:p>
        </p:txBody>
      </p:sp>
      <p:sp>
        <p:nvSpPr>
          <p:cNvPr id="70" name="Shape 70"/>
          <p:cNvSpPr>
            <a:spLocks noGrp="1"/>
          </p:cNvSpPr>
          <p:nvPr>
            <p:ph type="body" sz="half" idx="4294967295"/>
          </p:nvPr>
        </p:nvSpPr>
        <p:spPr>
          <a:xfrm>
            <a:off x="457200" y="4800600"/>
            <a:ext cx="8229600" cy="1752600"/>
          </a:xfrm>
          <a:prstGeom prst="rect">
            <a:avLst/>
          </a:prstGeom>
        </p:spPr>
        <p:txBody>
          <a:bodyPr>
            <a:normAutofit/>
          </a:bodyPr>
          <a:lstStyle/>
          <a:p>
            <a:pPr algn="ctr">
              <a:spcBef>
                <a:spcPts val="500"/>
              </a:spcBef>
              <a:buSzTx/>
              <a:buNone/>
              <a:defRPr sz="2400" i="1">
                <a:solidFill>
                  <a:srgbClr val="FF0000"/>
                </a:solidFill>
                <a:effectLst>
                  <a:outerShdw blurRad="12700" dist="25400" dir="2700000" rotWithShape="0">
                    <a:srgbClr val="000000"/>
                  </a:outerShdw>
                </a:effectLst>
                <a:latin typeface="Times New Roman"/>
                <a:ea typeface="Times New Roman"/>
                <a:cs typeface="Times New Roman"/>
                <a:sym typeface="Times New Roman"/>
              </a:defRPr>
            </a:pPr>
            <a:r>
              <a:t>First to circumnavigate the world</a:t>
            </a:r>
          </a:p>
          <a:p>
            <a:pPr>
              <a:spcBef>
                <a:spcPts val="500"/>
              </a:spcBef>
              <a:buSzTx/>
              <a:buNone/>
              <a:defRPr sz="2400" i="1">
                <a:solidFill>
                  <a:srgbClr val="FF0000"/>
                </a:solidFill>
                <a:effectLst>
                  <a:outerShdw blurRad="12700" dist="25400" dir="2700000" rotWithShape="0">
                    <a:srgbClr val="000000"/>
                  </a:outerShdw>
                </a:effectLst>
                <a:latin typeface="Times New Roman"/>
                <a:ea typeface="Times New Roman"/>
                <a:cs typeface="Times New Roman"/>
                <a:sym typeface="Times New Roman"/>
              </a:defRPr>
            </a:pPr>
            <a:r>
              <a:t>Sailed west from Spain, cut through S. America at the Straight of Magellan to Pacific, sailed and starved for one month to Asia.  Magellan dies in Philippians.  Crew finishes without him.</a:t>
            </a:r>
          </a:p>
        </p:txBody>
      </p:sp>
      <p:pic>
        <p:nvPicPr>
          <p:cNvPr id="71" name="magellanmap.png" descr="magellanmap"/>
          <p:cNvPicPr>
            <a:picLocks noChangeAspect="1"/>
          </p:cNvPicPr>
          <p:nvPr/>
        </p:nvPicPr>
        <p:blipFill>
          <a:blip r:embed="rId2">
            <a:extLst/>
          </a:blip>
          <a:stretch>
            <a:fillRect/>
          </a:stretch>
        </p:blipFill>
        <p:spPr>
          <a:xfrm>
            <a:off x="2019300" y="1066800"/>
            <a:ext cx="5372100" cy="3581400"/>
          </a:xfrm>
          <a:prstGeom prst="rect">
            <a:avLst/>
          </a:prstGeom>
          <a:ln w="25400">
            <a:solidFill>
              <a:schemeClr val="accent2"/>
            </a:solidFill>
            <a:miter/>
          </a:ln>
        </p:spPr>
      </p:pic>
    </p:spTree>
  </p:cSld>
  <p:clrMapOvr>
    <a:masterClrMapping/>
  </p:clrMapOvr>
  <mc:AlternateContent xmlns:mc="http://schemas.openxmlformats.org/markup-compatibility/2006" xmlns:p14="http://schemas.microsoft.com/office/powerpoint/2010/main">
    <mc:Choice Requires="p14">
      <p:transition>
        <p:circle/>
      </p:transition>
    </mc:Choice>
    <mc:Fallback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16" fill="hold" grpId="1" nodeType="clickEffect">
                                  <p:stCondLst>
                                    <p:cond delay="0"/>
                                  </p:stCondLst>
                                  <p:iterate>
                                    <p:tmAbs val="0"/>
                                  </p:iterate>
                                  <p:childTnLst>
                                    <p:set>
                                      <p:cBhvr>
                                        <p:cTn id="6" fill="hold"/>
                                        <p:tgtEl>
                                          <p:spTgt spid="70">
                                            <p:bg/>
                                          </p:spTgt>
                                        </p:tgtEl>
                                        <p:attrNameLst>
                                          <p:attrName>style.visibility</p:attrName>
                                        </p:attrNameLst>
                                      </p:cBhvr>
                                      <p:to>
                                        <p:strVal val="visible"/>
                                      </p:to>
                                    </p:set>
                                    <p:animEffect transition="in" filter="box(in)">
                                      <p:cBhvr>
                                        <p:cTn id="7" dur="500"/>
                                        <p:tgtEl>
                                          <p:spTgt spid="70">
                                            <p:bg/>
                                          </p:spTgt>
                                        </p:tgtEl>
                                      </p:cBhvr>
                                    </p:animEffect>
                                  </p:childTnLst>
                                </p:cTn>
                              </p:par>
                              <p:par>
                                <p:cTn id="8" presetID="4" presetClass="entr" presetSubtype="16" fill="hold" grpId="1" nodeType="withEffect">
                                  <p:stCondLst>
                                    <p:cond delay="0"/>
                                  </p:stCondLst>
                                  <p:iterate>
                                    <p:tmAbs val="0"/>
                                  </p:iterate>
                                  <p:childTnLst>
                                    <p:set>
                                      <p:cBhvr>
                                        <p:cTn id="9" fill="hold"/>
                                        <p:tgtEl>
                                          <p:spTgt spid="70">
                                            <p:txEl>
                                              <p:pRg st="0" end="0"/>
                                            </p:txEl>
                                          </p:spTgt>
                                        </p:tgtEl>
                                        <p:attrNameLst>
                                          <p:attrName>style.visibility</p:attrName>
                                        </p:attrNameLst>
                                      </p:cBhvr>
                                      <p:to>
                                        <p:strVal val="visible"/>
                                      </p:to>
                                    </p:set>
                                    <p:animEffect transition="in" filter="box(in)">
                                      <p:cBhvr>
                                        <p:cTn id="10" dur="500"/>
                                        <p:tgtEl>
                                          <p:spTgt spid="7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1" nodeType="clickEffect">
                                  <p:stCondLst>
                                    <p:cond delay="0"/>
                                  </p:stCondLst>
                                  <p:iterate>
                                    <p:tmAbs val="0"/>
                                  </p:iterate>
                                  <p:childTnLst>
                                    <p:set>
                                      <p:cBhvr>
                                        <p:cTn id="14" fill="hold"/>
                                        <p:tgtEl>
                                          <p:spTgt spid="70">
                                            <p:txEl>
                                              <p:pRg st="1" end="1"/>
                                            </p:txEl>
                                          </p:spTgt>
                                        </p:tgtEl>
                                        <p:attrNameLst>
                                          <p:attrName>style.visibility</p:attrName>
                                        </p:attrNameLst>
                                      </p:cBhvr>
                                      <p:to>
                                        <p:strVal val="visible"/>
                                      </p:to>
                                    </p:set>
                                    <p:animEffect transition="in" filter="box(in)">
                                      <p:cBhvr>
                                        <p:cTn id="15" dur="500"/>
                                        <p:tgtEl>
                                          <p:spTgt spid="7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1" build="p"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title" idx="4294967295"/>
          </p:nvPr>
        </p:nvSpPr>
        <p:spPr>
          <a:xfrm>
            <a:off x="457200" y="274637"/>
            <a:ext cx="8229600" cy="1143001"/>
          </a:xfrm>
          <a:prstGeom prst="rect">
            <a:avLst/>
          </a:prstGeom>
        </p:spPr>
        <p:txBody>
          <a:bodyPr>
            <a:normAutofit/>
          </a:bodyPr>
          <a:lstStyle>
            <a:lvl1pPr>
              <a:defRPr b="1">
                <a:solidFill>
                  <a:srgbClr val="FF0000"/>
                </a:solidFill>
                <a:effectLst>
                  <a:outerShdw blurRad="12700" dist="25400" dir="2700000" rotWithShape="0">
                    <a:srgbClr val="000000"/>
                  </a:outerShdw>
                </a:effectLst>
                <a:latin typeface="Eras Demi ITC"/>
                <a:ea typeface="Eras Demi ITC"/>
                <a:cs typeface="Eras Demi ITC"/>
                <a:sym typeface="Eras Demi ITC"/>
              </a:defRPr>
            </a:lvl1pPr>
          </a:lstStyle>
          <a:p>
            <a:r>
              <a:t>Portuguese Exploration</a:t>
            </a:r>
          </a:p>
        </p:txBody>
      </p:sp>
      <p:pic>
        <p:nvPicPr>
          <p:cNvPr id="74" name="image.png" descr="http://2.bp.blogspot.com/_KOANLi2W44U/RdY6368GYqI/AAAAAAAABY4/oHNgxfqRCpE/s400/vascodegama.JPG"/>
          <p:cNvPicPr>
            <a:picLocks noChangeAspect="1"/>
          </p:cNvPicPr>
          <p:nvPr/>
        </p:nvPicPr>
        <p:blipFill>
          <a:blip r:embed="rId2">
            <a:extLst/>
          </a:blip>
          <a:stretch>
            <a:fillRect/>
          </a:stretch>
        </p:blipFill>
        <p:spPr>
          <a:xfrm>
            <a:off x="2882900" y="1322387"/>
            <a:ext cx="3511550" cy="5011738"/>
          </a:xfrm>
          <a:prstGeom prst="rect">
            <a:avLst/>
          </a:prstGeom>
          <a:ln w="12700">
            <a:miter lim="400000"/>
          </a:ln>
        </p:spPr>
      </p:pic>
      <p:sp>
        <p:nvSpPr>
          <p:cNvPr id="75" name="Shape 75"/>
          <p:cNvSpPr/>
          <p:nvPr/>
        </p:nvSpPr>
        <p:spPr>
          <a:xfrm>
            <a:off x="3276600" y="5257800"/>
            <a:ext cx="3101340" cy="90932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000">
                <a:solidFill>
                  <a:srgbClr val="FF0000"/>
                </a:solidFill>
                <a:effectLst>
                  <a:outerShdw blurRad="12700" dist="25400" dir="2700000" rotWithShape="0">
                    <a:srgbClr val="000000"/>
                  </a:outerShdw>
                </a:effectLst>
                <a:latin typeface="Edwardian Script ITC"/>
                <a:ea typeface="Edwardian Script ITC"/>
                <a:cs typeface="Edwardian Script ITC"/>
                <a:sym typeface="Edwardian Script ITC"/>
              </a:defRPr>
            </a:lvl1pPr>
          </a:lstStyle>
          <a:p>
            <a:r>
              <a:t>Vasco da Gama</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p:cNvSpPr>
          <p:nvPr>
            <p:ph type="title" idx="4294967295"/>
          </p:nvPr>
        </p:nvSpPr>
        <p:spPr>
          <a:xfrm>
            <a:off x="228600" y="274637"/>
            <a:ext cx="6096000" cy="792163"/>
          </a:xfrm>
          <a:prstGeom prst="rect">
            <a:avLst/>
          </a:prstGeom>
        </p:spPr>
        <p:txBody>
          <a:bodyPr>
            <a:normAutofit/>
          </a:bodyPr>
          <a:lstStyle>
            <a:lvl1pPr defTabSz="804672">
              <a:defRPr sz="2464" b="1">
                <a:solidFill>
                  <a:srgbClr val="FF0000"/>
                </a:solidFill>
                <a:effectLst>
                  <a:outerShdw blurRad="11176" dist="22352" dir="2700000" rotWithShape="0">
                    <a:srgbClr val="000000"/>
                  </a:outerShdw>
                </a:effectLst>
                <a:latin typeface="Garamond"/>
                <a:ea typeface="Garamond"/>
                <a:cs typeface="Garamond"/>
                <a:sym typeface="Garamond"/>
              </a:defRPr>
            </a:lvl1pPr>
          </a:lstStyle>
          <a:p>
            <a:r>
              <a:t>What do you know about Portuguese exploration?</a:t>
            </a:r>
          </a:p>
        </p:txBody>
      </p:sp>
      <p:sp>
        <p:nvSpPr>
          <p:cNvPr id="78" name="Shape 78"/>
          <p:cNvSpPr>
            <a:spLocks noGrp="1"/>
          </p:cNvSpPr>
          <p:nvPr>
            <p:ph type="body" idx="4294967295"/>
          </p:nvPr>
        </p:nvSpPr>
        <p:spPr>
          <a:xfrm>
            <a:off x="228600" y="1295400"/>
            <a:ext cx="5181600" cy="5257800"/>
          </a:xfrm>
          <a:prstGeom prst="rect">
            <a:avLst/>
          </a:prstGeom>
        </p:spPr>
        <p:txBody>
          <a:bodyPr>
            <a:normAutofit/>
          </a:bodyPr>
          <a:lstStyle/>
          <a:p>
            <a:pPr marL="609600" indent="-609600">
              <a:lnSpc>
                <a:spcPct val="80000"/>
              </a:lnSpc>
              <a:spcBef>
                <a:spcPts val="400"/>
              </a:spcBef>
              <a:buSzTx/>
              <a:buNone/>
              <a:defRPr sz="2000">
                <a:latin typeface="Times New Roman"/>
                <a:ea typeface="Times New Roman"/>
                <a:cs typeface="Times New Roman"/>
                <a:sym typeface="Times New Roman"/>
              </a:defRPr>
            </a:pPr>
            <a:r>
              <a:t>1.  Small country with big interest.  Prince Henry the Navigator spends his own money on expert group to secretly prepare a crew.</a:t>
            </a:r>
          </a:p>
          <a:p>
            <a:pPr marL="609600" indent="-609600">
              <a:lnSpc>
                <a:spcPct val="80000"/>
              </a:lnSpc>
              <a:spcBef>
                <a:spcPts val="600"/>
              </a:spcBef>
              <a:buSzTx/>
              <a:buNone/>
              <a:defRPr sz="2000">
                <a:latin typeface="Times New Roman"/>
                <a:ea typeface="Times New Roman"/>
                <a:cs typeface="Times New Roman"/>
                <a:sym typeface="Times New Roman"/>
              </a:defRPr>
            </a:pPr>
            <a:endParaRPr/>
          </a:p>
          <a:p>
            <a:pPr marL="609600" indent="-609600">
              <a:lnSpc>
                <a:spcPct val="80000"/>
              </a:lnSpc>
              <a:spcBef>
                <a:spcPts val="400"/>
              </a:spcBef>
              <a:buAutoNum type="arabicPeriod" startAt="2"/>
              <a:defRPr sz="2000">
                <a:latin typeface="Times New Roman"/>
                <a:ea typeface="Times New Roman"/>
                <a:cs typeface="Times New Roman"/>
                <a:sym typeface="Times New Roman"/>
              </a:defRPr>
            </a:pPr>
            <a:r>
              <a:t>Set up trade and colonies on east coast of Africa.  Used cannons to negotiate trade rights with locals.</a:t>
            </a:r>
          </a:p>
          <a:p>
            <a:pPr marL="609600" indent="-609600">
              <a:lnSpc>
                <a:spcPct val="80000"/>
              </a:lnSpc>
              <a:spcBef>
                <a:spcPts val="600"/>
              </a:spcBef>
              <a:buAutoNum type="arabicPeriod" startAt="2"/>
              <a:defRPr sz="2000">
                <a:latin typeface="Times New Roman"/>
                <a:ea typeface="Times New Roman"/>
                <a:cs typeface="Times New Roman"/>
                <a:sym typeface="Times New Roman"/>
              </a:defRPr>
            </a:pPr>
            <a:endParaRPr/>
          </a:p>
          <a:p>
            <a:pPr marL="609600" indent="-609600">
              <a:lnSpc>
                <a:spcPct val="80000"/>
              </a:lnSpc>
              <a:spcBef>
                <a:spcPts val="400"/>
              </a:spcBef>
              <a:buAutoNum type="arabicPeriod" startAt="3"/>
              <a:defRPr sz="2000">
                <a:latin typeface="Times New Roman"/>
                <a:ea typeface="Times New Roman"/>
                <a:cs typeface="Times New Roman"/>
                <a:sym typeface="Times New Roman"/>
              </a:defRPr>
            </a:pPr>
            <a:r>
              <a:t>Dias and da Gama = India. Kick out Muslims, set up trade rights with locals.</a:t>
            </a:r>
          </a:p>
          <a:p>
            <a:pPr marL="609600" indent="-609600">
              <a:lnSpc>
                <a:spcPct val="80000"/>
              </a:lnSpc>
              <a:spcBef>
                <a:spcPts val="600"/>
              </a:spcBef>
              <a:buAutoNum type="arabicPeriod" startAt="3"/>
              <a:defRPr sz="2000">
                <a:latin typeface="Times New Roman"/>
                <a:ea typeface="Times New Roman"/>
                <a:cs typeface="Times New Roman"/>
                <a:sym typeface="Times New Roman"/>
              </a:defRPr>
            </a:pPr>
            <a:endParaRPr/>
          </a:p>
          <a:p>
            <a:pPr marL="609600" indent="-609600">
              <a:lnSpc>
                <a:spcPct val="80000"/>
              </a:lnSpc>
              <a:spcBef>
                <a:spcPts val="400"/>
              </a:spcBef>
              <a:buAutoNum type="arabicPeriod" startAt="4"/>
              <a:defRPr sz="2000">
                <a:latin typeface="Times New Roman"/>
                <a:ea typeface="Times New Roman"/>
                <a:cs typeface="Times New Roman"/>
                <a:sym typeface="Times New Roman"/>
              </a:defRPr>
            </a:pPr>
            <a:r>
              <a:t>Competition with Italy for Asian goods  means cheaper items for Europeans, demand goes up, Portugal makes money.  </a:t>
            </a:r>
          </a:p>
          <a:p>
            <a:pPr marL="609600" indent="-609600">
              <a:lnSpc>
                <a:spcPct val="80000"/>
              </a:lnSpc>
              <a:spcBef>
                <a:spcPts val="600"/>
              </a:spcBef>
              <a:buAutoNum type="arabicPeriod" startAt="4"/>
              <a:defRPr sz="2000">
                <a:latin typeface="Times New Roman"/>
                <a:ea typeface="Times New Roman"/>
                <a:cs typeface="Times New Roman"/>
                <a:sym typeface="Times New Roman"/>
              </a:defRPr>
            </a:pPr>
            <a:endParaRPr/>
          </a:p>
          <a:p>
            <a:pPr marL="609600" indent="-609600">
              <a:lnSpc>
                <a:spcPct val="80000"/>
              </a:lnSpc>
              <a:spcBef>
                <a:spcPts val="400"/>
              </a:spcBef>
              <a:buAutoNum type="arabicPeriod" startAt="5"/>
              <a:defRPr sz="2000">
                <a:latin typeface="Times New Roman"/>
                <a:ea typeface="Times New Roman"/>
                <a:cs typeface="Times New Roman"/>
                <a:sym typeface="Times New Roman"/>
              </a:defRPr>
            </a:pPr>
            <a:r>
              <a:t>They had nothing to trade to Asia, must pay in gold. Not powerful enough to colonize Asia, like they did in the Central and South America.</a:t>
            </a:r>
          </a:p>
        </p:txBody>
      </p:sp>
      <p:pic>
        <p:nvPicPr>
          <p:cNvPr id="79" name="map.png" descr="map"/>
          <p:cNvPicPr>
            <a:picLocks noChangeAspect="1"/>
          </p:cNvPicPr>
          <p:nvPr/>
        </p:nvPicPr>
        <p:blipFill>
          <a:blip r:embed="rId2">
            <a:extLst/>
          </a:blip>
          <a:stretch>
            <a:fillRect/>
          </a:stretch>
        </p:blipFill>
        <p:spPr>
          <a:xfrm>
            <a:off x="6324600" y="228600"/>
            <a:ext cx="2587625" cy="2254250"/>
          </a:xfrm>
          <a:prstGeom prst="rect">
            <a:avLst/>
          </a:prstGeom>
          <a:ln w="25400">
            <a:solidFill>
              <a:srgbClr val="000080"/>
            </a:solidFill>
          </a:ln>
        </p:spPr>
      </p:pic>
      <p:pic>
        <p:nvPicPr>
          <p:cNvPr id="80" name="LR004302.png" descr="LR004302"/>
          <p:cNvPicPr>
            <a:picLocks noChangeAspect="1"/>
          </p:cNvPicPr>
          <p:nvPr/>
        </p:nvPicPr>
        <p:blipFill>
          <a:blip r:embed="rId3">
            <a:extLst/>
          </a:blip>
          <a:stretch>
            <a:fillRect/>
          </a:stretch>
        </p:blipFill>
        <p:spPr>
          <a:xfrm>
            <a:off x="5257800" y="2895600"/>
            <a:ext cx="3733800" cy="374332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circle/>
      </p:transition>
    </mc:Choice>
    <mc:Fallback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78">
                                            <p:bg/>
                                          </p:spTgt>
                                        </p:tgtEl>
                                        <p:attrNameLst>
                                          <p:attrName>style.visibility</p:attrName>
                                        </p:attrNameLst>
                                      </p:cBhvr>
                                      <p:to>
                                        <p:strVal val="visible"/>
                                      </p:to>
                                    </p:set>
                                    <p:anim calcmode="lin" valueType="num">
                                      <p:cBhvr>
                                        <p:cTn id="7" dur="500" fill="hold"/>
                                        <p:tgtEl>
                                          <p:spTgt spid="78">
                                            <p:bg/>
                                          </p:spTgt>
                                        </p:tgtEl>
                                        <p:attrNameLst>
                                          <p:attrName>ppt_x</p:attrName>
                                        </p:attrNameLst>
                                      </p:cBhvr>
                                      <p:tavLst>
                                        <p:tav tm="0">
                                          <p:val>
                                            <p:strVal val="#ppt_x"/>
                                          </p:val>
                                        </p:tav>
                                        <p:tav tm="100000">
                                          <p:val>
                                            <p:strVal val="#ppt_x"/>
                                          </p:val>
                                        </p:tav>
                                      </p:tavLst>
                                    </p:anim>
                                    <p:anim calcmode="lin" valueType="num">
                                      <p:cBhvr>
                                        <p:cTn id="8" dur="500" fill="hold"/>
                                        <p:tgtEl>
                                          <p:spTgt spid="78">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78">
                                            <p:txEl>
                                              <p:pRg st="0" end="0"/>
                                            </p:txEl>
                                          </p:spTgt>
                                        </p:tgtEl>
                                        <p:attrNameLst>
                                          <p:attrName>style.visibility</p:attrName>
                                        </p:attrNameLst>
                                      </p:cBhvr>
                                      <p:to>
                                        <p:strVal val="visible"/>
                                      </p:to>
                                    </p:set>
                                    <p:anim calcmode="lin" valueType="num">
                                      <p:cBhvr>
                                        <p:cTn id="11"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78">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1" nodeType="afterEffect">
                                  <p:stCondLst>
                                    <p:cond delay="0"/>
                                  </p:stCondLst>
                                  <p:iterate>
                                    <p:tmAbs val="0"/>
                                  </p:iterate>
                                  <p:childTnLst>
                                    <p:set>
                                      <p:cBhvr>
                                        <p:cTn id="15" fill="hold"/>
                                        <p:tgtEl>
                                          <p:spTgt spid="78">
                                            <p:txEl>
                                              <p:pRg st="1" end="1"/>
                                            </p:txEl>
                                          </p:spTgt>
                                        </p:tgtEl>
                                        <p:attrNameLst>
                                          <p:attrName>style.visibility</p:attrName>
                                        </p:attrNameLst>
                                      </p:cBhvr>
                                      <p:to>
                                        <p:strVal val="visible"/>
                                      </p:to>
                                    </p:set>
                                    <p:anim calcmode="lin" valueType="num">
                                      <p:cBhvr>
                                        <p:cTn id="16" dur="500" fill="hold"/>
                                        <p:tgtEl>
                                          <p:spTgt spid="78">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7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1" nodeType="clickEffect">
                                  <p:stCondLst>
                                    <p:cond delay="0"/>
                                  </p:stCondLst>
                                  <p:iterate>
                                    <p:tmAbs val="0"/>
                                  </p:iterate>
                                  <p:childTnLst>
                                    <p:set>
                                      <p:cBhvr>
                                        <p:cTn id="21" fill="hold"/>
                                        <p:tgtEl>
                                          <p:spTgt spid="78">
                                            <p:txEl>
                                              <p:pRg st="2" end="2"/>
                                            </p:txEl>
                                          </p:spTgt>
                                        </p:tgtEl>
                                        <p:attrNameLst>
                                          <p:attrName>style.visibility</p:attrName>
                                        </p:attrNameLst>
                                      </p:cBhvr>
                                      <p:to>
                                        <p:strVal val="visible"/>
                                      </p:to>
                                    </p:set>
                                    <p:anim calcmode="lin" valueType="num">
                                      <p:cBhvr>
                                        <p:cTn id="22" dur="500" fill="hold"/>
                                        <p:tgtEl>
                                          <p:spTgt spid="7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78">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4" fill="hold" grpId="1" nodeType="afterEffect">
                                  <p:stCondLst>
                                    <p:cond delay="0"/>
                                  </p:stCondLst>
                                  <p:iterate>
                                    <p:tmAbs val="0"/>
                                  </p:iterate>
                                  <p:childTnLst>
                                    <p:set>
                                      <p:cBhvr>
                                        <p:cTn id="26" fill="hold"/>
                                        <p:tgtEl>
                                          <p:spTgt spid="78">
                                            <p:txEl>
                                              <p:pRg st="3" end="3"/>
                                            </p:txEl>
                                          </p:spTgt>
                                        </p:tgtEl>
                                        <p:attrNameLst>
                                          <p:attrName>style.visibility</p:attrName>
                                        </p:attrNameLst>
                                      </p:cBhvr>
                                      <p:to>
                                        <p:strVal val="visible"/>
                                      </p:to>
                                    </p:set>
                                    <p:anim calcmode="lin" valueType="num">
                                      <p:cBhvr>
                                        <p:cTn id="27" dur="500" fill="hold"/>
                                        <p:tgtEl>
                                          <p:spTgt spid="7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1" nodeType="clickEffect">
                                  <p:stCondLst>
                                    <p:cond delay="0"/>
                                  </p:stCondLst>
                                  <p:iterate>
                                    <p:tmAbs val="0"/>
                                  </p:iterate>
                                  <p:childTnLst>
                                    <p:set>
                                      <p:cBhvr>
                                        <p:cTn id="32" fill="hold"/>
                                        <p:tgtEl>
                                          <p:spTgt spid="78">
                                            <p:txEl>
                                              <p:pRg st="4" end="4"/>
                                            </p:txEl>
                                          </p:spTgt>
                                        </p:tgtEl>
                                        <p:attrNameLst>
                                          <p:attrName>style.visibility</p:attrName>
                                        </p:attrNameLst>
                                      </p:cBhvr>
                                      <p:to>
                                        <p:strVal val="visible"/>
                                      </p:to>
                                    </p:set>
                                    <p:anim calcmode="lin" valueType="num">
                                      <p:cBhvr>
                                        <p:cTn id="33" dur="500" fill="hold"/>
                                        <p:tgtEl>
                                          <p:spTgt spid="78">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78">
                                            <p:txEl>
                                              <p:pRg st="4" end="4"/>
                                            </p:txEl>
                                          </p:spTgt>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2" presetClass="entr" presetSubtype="4" fill="hold" grpId="1" nodeType="afterEffect">
                                  <p:stCondLst>
                                    <p:cond delay="0"/>
                                  </p:stCondLst>
                                  <p:iterate>
                                    <p:tmAbs val="0"/>
                                  </p:iterate>
                                  <p:childTnLst>
                                    <p:set>
                                      <p:cBhvr>
                                        <p:cTn id="37" fill="hold"/>
                                        <p:tgtEl>
                                          <p:spTgt spid="78">
                                            <p:txEl>
                                              <p:pRg st="5" end="5"/>
                                            </p:txEl>
                                          </p:spTgt>
                                        </p:tgtEl>
                                        <p:attrNameLst>
                                          <p:attrName>style.visibility</p:attrName>
                                        </p:attrNameLst>
                                      </p:cBhvr>
                                      <p:to>
                                        <p:strVal val="visible"/>
                                      </p:to>
                                    </p:set>
                                    <p:anim calcmode="lin" valueType="num">
                                      <p:cBhvr>
                                        <p:cTn id="38" dur="500" fill="hold"/>
                                        <p:tgtEl>
                                          <p:spTgt spid="78">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7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1" nodeType="clickEffect">
                                  <p:stCondLst>
                                    <p:cond delay="0"/>
                                  </p:stCondLst>
                                  <p:iterate>
                                    <p:tmAbs val="0"/>
                                  </p:iterate>
                                  <p:childTnLst>
                                    <p:set>
                                      <p:cBhvr>
                                        <p:cTn id="43" fill="hold"/>
                                        <p:tgtEl>
                                          <p:spTgt spid="78">
                                            <p:txEl>
                                              <p:pRg st="6" end="6"/>
                                            </p:txEl>
                                          </p:spTgt>
                                        </p:tgtEl>
                                        <p:attrNameLst>
                                          <p:attrName>style.visibility</p:attrName>
                                        </p:attrNameLst>
                                      </p:cBhvr>
                                      <p:to>
                                        <p:strVal val="visible"/>
                                      </p:to>
                                    </p:set>
                                    <p:anim calcmode="lin" valueType="num">
                                      <p:cBhvr>
                                        <p:cTn id="44" dur="500" fill="hold"/>
                                        <p:tgtEl>
                                          <p:spTgt spid="78">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78">
                                            <p:txEl>
                                              <p:pRg st="6" end="6"/>
                                            </p:txEl>
                                          </p:spTgt>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2" presetClass="entr" presetSubtype="4" fill="hold" grpId="1" nodeType="afterEffect">
                                  <p:stCondLst>
                                    <p:cond delay="0"/>
                                  </p:stCondLst>
                                  <p:iterate>
                                    <p:tmAbs val="0"/>
                                  </p:iterate>
                                  <p:childTnLst>
                                    <p:set>
                                      <p:cBhvr>
                                        <p:cTn id="48" fill="hold"/>
                                        <p:tgtEl>
                                          <p:spTgt spid="78">
                                            <p:txEl>
                                              <p:pRg st="7" end="7"/>
                                            </p:txEl>
                                          </p:spTgt>
                                        </p:tgtEl>
                                        <p:attrNameLst>
                                          <p:attrName>style.visibility</p:attrName>
                                        </p:attrNameLst>
                                      </p:cBhvr>
                                      <p:to>
                                        <p:strVal val="visible"/>
                                      </p:to>
                                    </p:set>
                                    <p:anim calcmode="lin" valueType="num">
                                      <p:cBhvr>
                                        <p:cTn id="49" dur="500" fill="hold"/>
                                        <p:tgtEl>
                                          <p:spTgt spid="78">
                                            <p:txEl>
                                              <p:pRg st="7" end="7"/>
                                            </p:txEl>
                                          </p:spTgt>
                                        </p:tgtEl>
                                        <p:attrNameLst>
                                          <p:attrName>ppt_x</p:attrName>
                                        </p:attrNameLst>
                                      </p:cBhvr>
                                      <p:tavLst>
                                        <p:tav tm="0">
                                          <p:val>
                                            <p:strVal val="#ppt_x"/>
                                          </p:val>
                                        </p:tav>
                                        <p:tav tm="100000">
                                          <p:val>
                                            <p:strVal val="#ppt_x"/>
                                          </p:val>
                                        </p:tav>
                                      </p:tavLst>
                                    </p:anim>
                                    <p:anim calcmode="lin" valueType="num">
                                      <p:cBhvr>
                                        <p:cTn id="50" dur="500" fill="hold"/>
                                        <p:tgtEl>
                                          <p:spTgt spid="7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1" nodeType="clickEffect">
                                  <p:stCondLst>
                                    <p:cond delay="0"/>
                                  </p:stCondLst>
                                  <p:iterate>
                                    <p:tmAbs val="0"/>
                                  </p:iterate>
                                  <p:childTnLst>
                                    <p:set>
                                      <p:cBhvr>
                                        <p:cTn id="54" fill="hold"/>
                                        <p:tgtEl>
                                          <p:spTgt spid="78">
                                            <p:txEl>
                                              <p:pRg st="8" end="8"/>
                                            </p:txEl>
                                          </p:spTgt>
                                        </p:tgtEl>
                                        <p:attrNameLst>
                                          <p:attrName>style.visibility</p:attrName>
                                        </p:attrNameLst>
                                      </p:cBhvr>
                                      <p:to>
                                        <p:strVal val="visible"/>
                                      </p:to>
                                    </p:set>
                                    <p:anim calcmode="lin" valueType="num">
                                      <p:cBhvr>
                                        <p:cTn id="55" dur="500" fill="hold"/>
                                        <p:tgtEl>
                                          <p:spTgt spid="78">
                                            <p:txEl>
                                              <p:pRg st="8" end="8"/>
                                            </p:txEl>
                                          </p:spTgt>
                                        </p:tgtEl>
                                        <p:attrNameLst>
                                          <p:attrName>ppt_x</p:attrName>
                                        </p:attrNameLst>
                                      </p:cBhvr>
                                      <p:tavLst>
                                        <p:tav tm="0">
                                          <p:val>
                                            <p:strVal val="#ppt_x"/>
                                          </p:val>
                                        </p:tav>
                                        <p:tav tm="100000">
                                          <p:val>
                                            <p:strVal val="#ppt_x"/>
                                          </p:val>
                                        </p:tav>
                                      </p:tavLst>
                                    </p:anim>
                                    <p:anim calcmode="lin" valueType="num">
                                      <p:cBhvr>
                                        <p:cTn id="56" dur="500" fill="hold"/>
                                        <p:tgtEl>
                                          <p:spTgt spid="7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1" build="p"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hape 23"/>
          <p:cNvSpPr>
            <a:spLocks noGrp="1"/>
          </p:cNvSpPr>
          <p:nvPr>
            <p:ph type="title" idx="4294967295"/>
          </p:nvPr>
        </p:nvSpPr>
        <p:spPr>
          <a:xfrm>
            <a:off x="457200" y="274637"/>
            <a:ext cx="8229600" cy="1143001"/>
          </a:xfrm>
          <a:prstGeom prst="rect">
            <a:avLst/>
          </a:prstGeom>
        </p:spPr>
        <p:txBody>
          <a:bodyPr>
            <a:normAutofit/>
          </a:bodyPr>
          <a:lstStyle>
            <a:lvl1pPr>
              <a:defRPr>
                <a:latin typeface="Garamond"/>
                <a:ea typeface="Garamond"/>
                <a:cs typeface="Garamond"/>
                <a:sym typeface="Garamond"/>
              </a:defRPr>
            </a:lvl1pPr>
          </a:lstStyle>
          <a:p>
            <a:r>
              <a:t>Essential Questions</a:t>
            </a:r>
          </a:p>
        </p:txBody>
      </p:sp>
      <p:sp>
        <p:nvSpPr>
          <p:cNvPr id="24" name="Shape 24"/>
          <p:cNvSpPr>
            <a:spLocks noGrp="1"/>
          </p:cNvSpPr>
          <p:nvPr>
            <p:ph type="body" idx="4294967295"/>
          </p:nvPr>
        </p:nvSpPr>
        <p:spPr>
          <a:xfrm>
            <a:off x="457200" y="1600200"/>
            <a:ext cx="8229600" cy="4525963"/>
          </a:xfrm>
          <a:prstGeom prst="rect">
            <a:avLst/>
          </a:prstGeom>
        </p:spPr>
        <p:txBody>
          <a:bodyPr>
            <a:normAutofit/>
          </a:bodyPr>
          <a:lstStyle/>
          <a:p>
            <a:pPr marL="609600" indent="-609600">
              <a:buAutoNum type="arabicPeriod"/>
              <a:defRPr b="1">
                <a:solidFill>
                  <a:schemeClr val="accent2"/>
                </a:solidFill>
                <a:effectLst>
                  <a:outerShdw blurRad="12700" dist="25400" dir="2700000" rotWithShape="0">
                    <a:srgbClr val="000000"/>
                  </a:outerShdw>
                </a:effectLst>
              </a:defRPr>
            </a:pPr>
            <a:r>
              <a:t>What were the three main motives for exploration?</a:t>
            </a:r>
          </a:p>
          <a:p>
            <a:pPr marL="609600" indent="-609600">
              <a:buAutoNum type="arabicPeriod"/>
              <a:defRPr b="1">
                <a:solidFill>
                  <a:schemeClr val="accent2"/>
                </a:solidFill>
                <a:effectLst>
                  <a:outerShdw blurRad="12700" dist="25400" dir="2700000" rotWithShape="0">
                    <a:srgbClr val="000000"/>
                  </a:outerShdw>
                </a:effectLst>
              </a:defRPr>
            </a:pPr>
            <a:endParaRPr/>
          </a:p>
          <a:p>
            <a:pPr marL="609600" indent="-609600">
              <a:buAutoNum type="arabicPeriod" startAt="2"/>
              <a:defRPr b="1">
                <a:solidFill>
                  <a:srgbClr val="FF3399"/>
                </a:solidFill>
                <a:effectLst>
                  <a:outerShdw blurRad="12700" dist="25400" dir="2700000" rotWithShape="0">
                    <a:srgbClr val="000000"/>
                  </a:outerShdw>
                </a:effectLst>
              </a:defRPr>
            </a:pPr>
            <a:r>
              <a:t>Which explorers and countries were most noteworthy during this time?</a:t>
            </a:r>
          </a:p>
          <a:p>
            <a:pPr marL="609600" indent="-609600">
              <a:buAutoNum type="arabicPeriod" startAt="2"/>
              <a:defRPr b="1">
                <a:solidFill>
                  <a:srgbClr val="FF3399"/>
                </a:solidFill>
                <a:effectLst>
                  <a:outerShdw blurRad="12700" dist="25400" dir="2700000" rotWithShape="0">
                    <a:srgbClr val="000000"/>
                  </a:outerShdw>
                </a:effectLst>
              </a:defRPr>
            </a:pPr>
            <a:endParaRPr/>
          </a:p>
          <a:p>
            <a:pPr marL="609600" indent="-609600">
              <a:buAutoNum type="arabicPeriod" startAt="3"/>
              <a:defRPr b="1">
                <a:solidFill>
                  <a:srgbClr val="FFFF00"/>
                </a:solidFill>
                <a:effectLst>
                  <a:outerShdw blurRad="12700" dist="25400" dir="2700000" rotWithShape="0">
                    <a:srgbClr val="000000"/>
                  </a:outerShdw>
                </a:effectLst>
              </a:defRPr>
            </a:pPr>
            <a:r>
              <a:t>What resulted from the voyages?</a:t>
            </a:r>
          </a:p>
        </p:txBody>
      </p:sp>
      <p:pic>
        <p:nvPicPr>
          <p:cNvPr id="25" name="j0303434.png" descr="j0303434"/>
          <p:cNvPicPr>
            <a:picLocks noChangeAspect="1"/>
          </p:cNvPicPr>
          <p:nvPr/>
        </p:nvPicPr>
        <p:blipFill>
          <a:blip r:embed="rId2">
            <a:extLst/>
          </a:blip>
          <a:stretch>
            <a:fillRect/>
          </a:stretch>
        </p:blipFill>
        <p:spPr>
          <a:xfrm>
            <a:off x="7315200" y="5715000"/>
            <a:ext cx="1219200" cy="87312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MMAG00370_0000[1].png" descr="MMAG00370_0000[1]"/>
          <p:cNvPicPr>
            <a:picLocks noChangeAspect="1"/>
          </p:cNvPicPr>
          <p:nvPr/>
        </p:nvPicPr>
        <p:blipFill>
          <a:blip r:embed="rId2">
            <a:extLst/>
          </a:blip>
          <a:stretch>
            <a:fillRect/>
          </a:stretch>
        </p:blipFill>
        <p:spPr>
          <a:xfrm>
            <a:off x="2819400" y="2057400"/>
            <a:ext cx="3219450" cy="2525713"/>
          </a:xfrm>
          <a:prstGeom prst="rect">
            <a:avLst/>
          </a:prstGeom>
          <a:ln w="12700">
            <a:miter lim="400000"/>
          </a:ln>
        </p:spPr>
      </p:pic>
      <p:pic>
        <p:nvPicPr>
          <p:cNvPr id="28" name="image.png" descr="map13see"/>
          <p:cNvPicPr>
            <a:picLocks noChangeAspect="1"/>
          </p:cNvPicPr>
          <p:nvPr/>
        </p:nvPicPr>
        <p:blipFill>
          <a:blip r:embed="rId3">
            <a:extLst/>
          </a:blip>
          <a:stretch>
            <a:fillRect/>
          </a:stretch>
        </p:blipFill>
        <p:spPr>
          <a:xfrm>
            <a:off x="811212" y="139700"/>
            <a:ext cx="7418388" cy="4413250"/>
          </a:xfrm>
          <a:prstGeom prst="rect">
            <a:avLst/>
          </a:prstGeom>
          <a:ln w="12700">
            <a:miter lim="400000"/>
          </a:ln>
        </p:spPr>
      </p:pic>
      <p:pic>
        <p:nvPicPr>
          <p:cNvPr id="29" name="MMAG00263_0000[1].png" descr="MMAG00263_0000[1]"/>
          <p:cNvPicPr>
            <a:picLocks noChangeAspect="1"/>
          </p:cNvPicPr>
          <p:nvPr/>
        </p:nvPicPr>
        <p:blipFill>
          <a:blip r:embed="rId4">
            <a:extLst/>
          </a:blip>
          <a:stretch>
            <a:fillRect/>
          </a:stretch>
        </p:blipFill>
        <p:spPr>
          <a:xfrm flipH="1">
            <a:off x="2514600" y="1676400"/>
            <a:ext cx="1095375" cy="1114425"/>
          </a:xfrm>
          <a:prstGeom prst="rect">
            <a:avLst/>
          </a:prstGeom>
          <a:ln w="12700">
            <a:miter lim="400000"/>
          </a:ln>
        </p:spPr>
      </p:pic>
      <p:sp>
        <p:nvSpPr>
          <p:cNvPr id="30" name="Shape 30"/>
          <p:cNvSpPr/>
          <p:nvPr/>
        </p:nvSpPr>
        <p:spPr>
          <a:xfrm>
            <a:off x="482600" y="5321300"/>
            <a:ext cx="8077200" cy="1150762"/>
          </a:xfrm>
          <a:prstGeom prst="rect">
            <a:avLst/>
          </a:prstGeom>
          <a:solidFill>
            <a:srgbClr val="FFFF00"/>
          </a:solidFill>
          <a:ln w="12700">
            <a:miter lim="400000"/>
          </a:ln>
          <a:extLst>
            <a:ext uri="{C572A759-6A51-4108-AA02-DFA0A04FC94B}">
              <ma14:wrappingTextBoxFlag xmlns:ma14="http://schemas.microsoft.com/office/mac/drawingml/2011/main" xmlns="" val="1"/>
            </a:ext>
          </a:extLst>
        </p:spPr>
        <p:txBody>
          <a:bodyPr lIns="45719" rIns="45719">
            <a:spAutoFit/>
          </a:bodyPr>
          <a:lstStyle>
            <a:lvl1pPr>
              <a:defRPr b="1">
                <a:solidFill>
                  <a:srgbClr val="008000"/>
                </a:solidFill>
                <a:effectLst>
                  <a:outerShdw blurRad="12700" dist="25400" dir="2700000" rotWithShape="0">
                    <a:srgbClr val="000000"/>
                  </a:outerShdw>
                </a:effectLst>
              </a:defRPr>
            </a:lvl1pPr>
          </a:lstStyle>
          <a:p>
            <a:r>
              <a:t>Europe wanted to trade in Asia (particularly to get spices), but several factions along the Silk Road made it an expensive and sometimes dangerous endeavor. Therefore, Europeans began seeking new trade routes. Also, the Turks in Asia Minor were dangerous.</a:t>
            </a:r>
          </a:p>
        </p:txBody>
      </p:sp>
      <p:pic>
        <p:nvPicPr>
          <p:cNvPr id="31" name="j0283704.png" descr="j0283704"/>
          <p:cNvPicPr>
            <a:picLocks noChangeAspect="1"/>
          </p:cNvPicPr>
          <p:nvPr/>
        </p:nvPicPr>
        <p:blipFill>
          <a:blip r:embed="rId5">
            <a:extLst/>
          </a:blip>
          <a:stretch>
            <a:fillRect/>
          </a:stretch>
        </p:blipFill>
        <p:spPr>
          <a:xfrm>
            <a:off x="1752600" y="1600200"/>
            <a:ext cx="304800" cy="304800"/>
          </a:xfrm>
          <a:prstGeom prst="rect">
            <a:avLst/>
          </a:prstGeom>
          <a:ln w="12700">
            <a:miter lim="400000"/>
          </a:ln>
        </p:spPr>
      </p:pic>
      <p:sp>
        <p:nvSpPr>
          <p:cNvPr id="32" name="Shape 32"/>
          <p:cNvSpPr/>
          <p:nvPr/>
        </p:nvSpPr>
        <p:spPr>
          <a:xfrm>
            <a:off x="304800" y="4737100"/>
            <a:ext cx="8077200" cy="5740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600" b="1" i="1">
                <a:solidFill>
                  <a:srgbClr val="FF0000"/>
                </a:solidFill>
                <a:effectLst>
                  <a:outerShdw blurRad="12700" dist="25400" dir="2700000" rotWithShape="0">
                    <a:srgbClr val="000000"/>
                  </a:outerShdw>
                </a:effectLst>
                <a:latin typeface="Bookman Old Style"/>
                <a:ea typeface="Bookman Old Style"/>
                <a:cs typeface="Bookman Old Style"/>
                <a:sym typeface="Bookman Old Style"/>
              </a:defRPr>
            </a:lvl1pPr>
          </a:lstStyle>
          <a:p>
            <a:r>
              <a:t>Discussion Questions:  Why was Europe interested in the Asia?  What was the major dilemma in getting what they wanted?   </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
                                          </p:val>
                                        </p:tav>
                                        <p:tav tm="100000">
                                          <p:val>
                                            <p:strVal val="#ppt_x"/>
                                          </p:val>
                                        </p:tav>
                                      </p:tavLst>
                                    </p:anim>
                                    <p:anim calcmode="lin" valueType="num">
                                      <p:cBhvr>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29"/>
                                        </p:tgtEl>
                                        <p:attrNameLst>
                                          <p:attrName>style.visibility</p:attrName>
                                        </p:attrNameLst>
                                      </p:cBhvr>
                                      <p:to>
                                        <p:strVal val="visible"/>
                                      </p:to>
                                    </p:set>
                                    <p:anim calcmode="lin" valueType="num">
                                      <p:cBhvr>
                                        <p:cTn id="13" dur="500" fill="hold"/>
                                        <p:tgtEl>
                                          <p:spTgt spid="29"/>
                                        </p:tgtEl>
                                        <p:attrNameLst>
                                          <p:attrName>ppt_x</p:attrName>
                                        </p:attrNameLst>
                                      </p:cBhvr>
                                      <p:tavLst>
                                        <p:tav tm="0">
                                          <p:val>
                                            <p:strVal val="0-#ppt_w/2"/>
                                          </p:val>
                                        </p:tav>
                                        <p:tav tm="100000">
                                          <p:val>
                                            <p:strVal val="#ppt_x"/>
                                          </p:val>
                                        </p:tav>
                                      </p:tavLst>
                                    </p:anim>
                                    <p:anim calcmode="lin" valueType="num">
                                      <p:cBhvr>
                                        <p:cTn id="14"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3" nodeType="clickEffect">
                                  <p:stCondLst>
                                    <p:cond delay="0"/>
                                  </p:stCondLst>
                                  <p:iterate>
                                    <p:tmAbs val="0"/>
                                  </p:iterate>
                                  <p:childTnLst>
                                    <p:set>
                                      <p:cBhvr>
                                        <p:cTn id="18" fill="hold"/>
                                        <p:tgtEl>
                                          <p:spTgt spid="31"/>
                                        </p:tgtEl>
                                        <p:attrNameLst>
                                          <p:attrName>style.visibility</p:attrName>
                                        </p:attrNameLst>
                                      </p:cBhvr>
                                      <p:to>
                                        <p:strVal val="visible"/>
                                      </p:to>
                                    </p:set>
                                    <p:anim calcmode="lin" valueType="num">
                                      <p:cBhvr>
                                        <p:cTn id="19" dur="500" fill="hold"/>
                                        <p:tgtEl>
                                          <p:spTgt spid="31"/>
                                        </p:tgtEl>
                                        <p:attrNameLst>
                                          <p:attrName>ppt_x</p:attrName>
                                        </p:attrNameLst>
                                      </p:cBhvr>
                                      <p:tavLst>
                                        <p:tav tm="0">
                                          <p:val>
                                            <p:strVal val="0-#ppt_w/2"/>
                                          </p:val>
                                        </p:tav>
                                        <p:tav tm="100000">
                                          <p:val>
                                            <p:strVal val="#ppt_x"/>
                                          </p:val>
                                        </p:tav>
                                      </p:tavLst>
                                    </p:anim>
                                    <p:anim calcmode="lin" valueType="num">
                                      <p:cBhvr>
                                        <p:cTn id="20"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4" nodeType="clickEffect">
                                  <p:stCondLst>
                                    <p:cond delay="0"/>
                                  </p:stCondLst>
                                  <p:iterate>
                                    <p:tmAbs val="0"/>
                                  </p:iterate>
                                  <p:childTnLst>
                                    <p:set>
                                      <p:cBhvr>
                                        <p:cTn id="24" fill="hold"/>
                                        <p:tgtEl>
                                          <p:spTgt spid="32">
                                            <p:bg/>
                                          </p:spTgt>
                                        </p:tgtEl>
                                        <p:attrNameLst>
                                          <p:attrName>style.visibility</p:attrName>
                                        </p:attrNameLst>
                                      </p:cBhvr>
                                      <p:to>
                                        <p:strVal val="visible"/>
                                      </p:to>
                                    </p:set>
                                    <p:anim calcmode="lin" valueType="num">
                                      <p:cBhvr>
                                        <p:cTn id="25" dur="500" fill="hold"/>
                                        <p:tgtEl>
                                          <p:spTgt spid="32">
                                            <p:bg/>
                                          </p:spTgt>
                                        </p:tgtEl>
                                        <p:attrNameLst>
                                          <p:attrName>ppt_x</p:attrName>
                                        </p:attrNameLst>
                                      </p:cBhvr>
                                      <p:tavLst>
                                        <p:tav tm="0">
                                          <p:val>
                                            <p:strVal val="#ppt_x"/>
                                          </p:val>
                                        </p:tav>
                                        <p:tav tm="100000">
                                          <p:val>
                                            <p:strVal val="#ppt_x"/>
                                          </p:val>
                                        </p:tav>
                                      </p:tavLst>
                                    </p:anim>
                                    <p:anim calcmode="lin" valueType="num">
                                      <p:cBhvr>
                                        <p:cTn id="26" dur="500" fill="hold"/>
                                        <p:tgtEl>
                                          <p:spTgt spid="32">
                                            <p:bg/>
                                          </p:spTgt>
                                        </p:tgtEl>
                                        <p:attrNameLst>
                                          <p:attrName>ppt_y</p:attrName>
                                        </p:attrNameLst>
                                      </p:cBhvr>
                                      <p:tavLst>
                                        <p:tav tm="0">
                                          <p:val>
                                            <p:strVal val="1+#ppt_h/2"/>
                                          </p:val>
                                        </p:tav>
                                        <p:tav tm="100000">
                                          <p:val>
                                            <p:strVal val="#ppt_y"/>
                                          </p:val>
                                        </p:tav>
                                      </p:tavLst>
                                    </p:anim>
                                  </p:childTnLst>
                                </p:cTn>
                              </p:par>
                              <p:par>
                                <p:cTn id="27" presetID="2" presetClass="entr" presetSubtype="4" fill="hold" grpId="4" nodeType="withEffect">
                                  <p:stCondLst>
                                    <p:cond delay="0"/>
                                  </p:stCondLst>
                                  <p:iterate>
                                    <p:tmAbs val="0"/>
                                  </p:iterate>
                                  <p:childTnLst>
                                    <p:set>
                                      <p:cBhvr>
                                        <p:cTn id="28" fill="hold"/>
                                        <p:tgtEl>
                                          <p:spTgt spid="32">
                                            <p:txEl>
                                              <p:pRg st="0" end="0"/>
                                            </p:txEl>
                                          </p:spTgt>
                                        </p:tgtEl>
                                        <p:attrNameLst>
                                          <p:attrName>style.visibility</p:attrName>
                                        </p:attrNameLst>
                                      </p:cBhvr>
                                      <p:to>
                                        <p:strVal val="visible"/>
                                      </p:to>
                                    </p:set>
                                    <p:anim calcmode="lin" valueType="num">
                                      <p:cBhvr>
                                        <p:cTn id="2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5" nodeType="clickEffect">
                                  <p:stCondLst>
                                    <p:cond delay="0"/>
                                  </p:stCondLst>
                                  <p:iterate>
                                    <p:tmAbs val="0"/>
                                  </p:iterate>
                                  <p:childTnLst>
                                    <p:set>
                                      <p:cBhvr>
                                        <p:cTn id="34" fill="hold"/>
                                        <p:tgtEl>
                                          <p:spTgt spid="30"/>
                                        </p:tgtEl>
                                        <p:attrNameLst>
                                          <p:attrName>style.visibility</p:attrName>
                                        </p:attrNameLst>
                                      </p:cBhvr>
                                      <p:to>
                                        <p:strVal val="visible"/>
                                      </p:to>
                                    </p:set>
                                    <p:anim calcmode="lin" valueType="num">
                                      <p:cBhvr>
                                        <p:cTn id="35" dur="500" fill="hold"/>
                                        <p:tgtEl>
                                          <p:spTgt spid="30"/>
                                        </p:tgtEl>
                                        <p:attrNameLst>
                                          <p:attrName>ppt_x</p:attrName>
                                        </p:attrNameLst>
                                      </p:cBhvr>
                                      <p:tavLst>
                                        <p:tav tm="0">
                                          <p:val>
                                            <p:strVal val="#ppt_x"/>
                                          </p:val>
                                        </p:tav>
                                        <p:tav tm="100000">
                                          <p:val>
                                            <p:strVal val="#ppt_x"/>
                                          </p:val>
                                        </p:tav>
                                      </p:tavLst>
                                    </p:anim>
                                    <p:anim calcmode="lin" valueType="num">
                                      <p:cBhvr>
                                        <p:cTn id="3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1" animBg="1" advAuto="0"/>
      <p:bldP spid="29" grpId="2" animBg="1" advAuto="0"/>
      <p:bldP spid="30" grpId="5" animBg="1" advAuto="0"/>
      <p:bldP spid="31" grpId="3" animBg="1" advAuto="0"/>
      <p:bldP spid="32" grpId="4"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34"/>
          <p:cNvSpPr>
            <a:spLocks noGrp="1"/>
          </p:cNvSpPr>
          <p:nvPr>
            <p:ph type="title" idx="4294967295"/>
          </p:nvPr>
        </p:nvSpPr>
        <p:spPr>
          <a:xfrm>
            <a:off x="228600" y="228599"/>
            <a:ext cx="8686800" cy="1143002"/>
          </a:xfrm>
          <a:prstGeom prst="rect">
            <a:avLst/>
          </a:prstGeom>
        </p:spPr>
        <p:txBody>
          <a:bodyPr>
            <a:normAutofit/>
          </a:bodyPr>
          <a:lstStyle>
            <a:lvl1pPr>
              <a:defRPr sz="3600" b="1">
                <a:solidFill>
                  <a:srgbClr val="FFFF00"/>
                </a:solidFill>
                <a:effectLst>
                  <a:outerShdw blurRad="12700" dist="25400" dir="2700000" rotWithShape="0">
                    <a:srgbClr val="000000"/>
                  </a:outerShdw>
                </a:effectLst>
                <a:latin typeface="Garamond"/>
                <a:ea typeface="Garamond"/>
                <a:cs typeface="Garamond"/>
                <a:sym typeface="Garamond"/>
              </a:defRPr>
            </a:lvl1pPr>
          </a:lstStyle>
          <a:p>
            <a:r>
              <a:t>What were the three motives for exploration?</a:t>
            </a:r>
          </a:p>
        </p:txBody>
      </p:sp>
      <p:sp>
        <p:nvSpPr>
          <p:cNvPr id="35" name="Shape 35"/>
          <p:cNvSpPr>
            <a:spLocks noGrp="1"/>
          </p:cNvSpPr>
          <p:nvPr>
            <p:ph type="body" sz="quarter" idx="4294967295"/>
          </p:nvPr>
        </p:nvSpPr>
        <p:spPr>
          <a:xfrm>
            <a:off x="152400" y="1371600"/>
            <a:ext cx="7696200" cy="1524000"/>
          </a:xfrm>
          <a:prstGeom prst="rect">
            <a:avLst/>
          </a:prstGeom>
        </p:spPr>
        <p:txBody>
          <a:bodyPr>
            <a:normAutofit/>
          </a:bodyPr>
          <a:lstStyle/>
          <a:p>
            <a:pPr marL="609600" indent="-609600">
              <a:spcBef>
                <a:spcPts val="600"/>
              </a:spcBef>
              <a:buAutoNum type="arabicPeriod"/>
              <a:defRPr sz="2800">
                <a:solidFill>
                  <a:srgbClr val="FF3399"/>
                </a:solidFill>
                <a:effectLst>
                  <a:outerShdw blurRad="12700" dist="25400" dir="2700000" rotWithShape="0">
                    <a:srgbClr val="000000"/>
                  </a:outerShdw>
                </a:effectLst>
                <a:latin typeface="Times New Roman"/>
                <a:ea typeface="Times New Roman"/>
                <a:cs typeface="Times New Roman"/>
                <a:sym typeface="Times New Roman"/>
              </a:defRPr>
            </a:pPr>
            <a:r>
              <a:t>God: Wanting to Christianize heathens (especially Muslims), cultural superiority, “white man’s burden.”  </a:t>
            </a:r>
            <a:r>
              <a:rPr sz="2000" i="1">
                <a:solidFill>
                  <a:srgbClr val="FF0000"/>
                </a:solidFill>
              </a:rPr>
              <a:t>*Like U.S. Imperialism</a:t>
            </a:r>
          </a:p>
        </p:txBody>
      </p:sp>
      <p:pic>
        <p:nvPicPr>
          <p:cNvPr id="36" name="MMj01739980000[1].png" descr="MMj01739980000[1]"/>
          <p:cNvPicPr>
            <a:picLocks noChangeAspect="1"/>
          </p:cNvPicPr>
          <p:nvPr/>
        </p:nvPicPr>
        <p:blipFill>
          <a:blip r:embed="rId2">
            <a:extLst/>
          </a:blip>
          <a:stretch>
            <a:fillRect/>
          </a:stretch>
        </p:blipFill>
        <p:spPr>
          <a:xfrm>
            <a:off x="7391400" y="1295400"/>
            <a:ext cx="914400" cy="1366838"/>
          </a:xfrm>
          <a:prstGeom prst="rect">
            <a:avLst/>
          </a:prstGeom>
          <a:ln w="12700">
            <a:miter lim="400000"/>
          </a:ln>
        </p:spPr>
      </p:pic>
      <p:sp>
        <p:nvSpPr>
          <p:cNvPr id="37" name="Shape 37"/>
          <p:cNvSpPr/>
          <p:nvPr/>
        </p:nvSpPr>
        <p:spPr>
          <a:xfrm>
            <a:off x="152400" y="2895600"/>
            <a:ext cx="7543800" cy="154521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576262" indent="-576262">
              <a:spcBef>
                <a:spcPts val="800"/>
              </a:spcBef>
              <a:defRPr sz="2800">
                <a:solidFill>
                  <a:srgbClr val="008000"/>
                </a:solidFill>
                <a:effectLst>
                  <a:outerShdw blurRad="12700" dist="25400" dir="2700000" rotWithShape="0">
                    <a:srgbClr val="000000"/>
                  </a:outerShdw>
                </a:effectLst>
                <a:latin typeface="Times New Roman"/>
                <a:ea typeface="Times New Roman"/>
                <a:cs typeface="Times New Roman"/>
                <a:sym typeface="Times New Roman"/>
              </a:defRPr>
            </a:pPr>
            <a:r>
              <a:t>2.   Glory: Spirit of adventure and curiosity during renaissance, fame, nationalism.  </a:t>
            </a:r>
            <a:r>
              <a:rPr>
                <a:solidFill>
                  <a:srgbClr val="FF0000"/>
                </a:solidFill>
              </a:rPr>
              <a:t>*</a:t>
            </a:r>
            <a:r>
              <a:rPr sz="2000" i="1">
                <a:solidFill>
                  <a:srgbClr val="FF0000"/>
                </a:solidFill>
              </a:rPr>
              <a:t>Manifest Destiny</a:t>
            </a:r>
            <a:r>
              <a:rPr sz="3600">
                <a:solidFill>
                  <a:srgbClr val="000000"/>
                </a:solidFill>
              </a:rPr>
              <a:t>		</a:t>
            </a:r>
          </a:p>
        </p:txBody>
      </p:sp>
      <p:pic>
        <p:nvPicPr>
          <p:cNvPr id="38" name="Nationalism.jpeg" descr="Nationalism"/>
          <p:cNvPicPr>
            <a:picLocks noChangeAspect="1"/>
          </p:cNvPicPr>
          <p:nvPr/>
        </p:nvPicPr>
        <p:blipFill>
          <a:blip r:embed="rId3">
            <a:extLst/>
          </a:blip>
          <a:stretch>
            <a:fillRect/>
          </a:stretch>
        </p:blipFill>
        <p:spPr>
          <a:xfrm>
            <a:off x="7543800" y="3124200"/>
            <a:ext cx="1443038" cy="1000125"/>
          </a:xfrm>
          <a:prstGeom prst="rect">
            <a:avLst/>
          </a:prstGeom>
          <a:ln w="38100" cap="sq">
            <a:solidFill>
              <a:srgbClr val="000000"/>
            </a:solidFill>
          </a:ln>
          <a:effectLst>
            <a:outerShdw blurRad="50800" dist="38100" dir="2700000" rotWithShape="0">
              <a:srgbClr val="000000">
                <a:alpha val="42999"/>
              </a:srgbClr>
            </a:outerShdw>
          </a:effectLst>
        </p:spPr>
      </p:pic>
      <p:sp>
        <p:nvSpPr>
          <p:cNvPr id="39" name="Shape 39"/>
          <p:cNvSpPr/>
          <p:nvPr/>
        </p:nvSpPr>
        <p:spPr>
          <a:xfrm>
            <a:off x="152400" y="4191000"/>
            <a:ext cx="8686800" cy="205067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609600" indent="-609600">
              <a:spcBef>
                <a:spcPts val="600"/>
              </a:spcBef>
              <a:buSzPct val="100000"/>
              <a:buAutoNum type="arabicPeriod" startAt="3"/>
              <a:defRPr sz="2800">
                <a:solidFill>
                  <a:srgbClr val="FFFF00"/>
                </a:solidFill>
                <a:effectLst>
                  <a:outerShdw blurRad="12700" dist="25400" dir="2700000" rotWithShape="0">
                    <a:srgbClr val="000000"/>
                  </a:outerShdw>
                </a:effectLst>
                <a:latin typeface="Times New Roman"/>
                <a:ea typeface="Times New Roman"/>
                <a:cs typeface="Times New Roman"/>
                <a:sym typeface="Times New Roman"/>
              </a:defRPr>
            </a:pPr>
            <a:r>
              <a:t>Gold:  Rulers who trade with Asia get rich and powerful.  Merchants who sell Asian goods in Europe make a lot of money. </a:t>
            </a:r>
            <a:r>
              <a:rPr sz="2000" i="1">
                <a:solidFill>
                  <a:srgbClr val="FF0000"/>
                </a:solidFill>
              </a:rPr>
              <a:t>*Trade today</a:t>
            </a:r>
          </a:p>
          <a:p>
            <a:pPr marL="609600" indent="-609600">
              <a:spcBef>
                <a:spcPts val="400"/>
              </a:spcBef>
              <a:defRPr sz="2400">
                <a:latin typeface="Times New Roman"/>
                <a:ea typeface="Times New Roman"/>
                <a:cs typeface="Times New Roman"/>
                <a:sym typeface="Times New Roman"/>
              </a:defRPr>
            </a:pPr>
            <a:endParaRPr sz="2000" i="1">
              <a:solidFill>
                <a:srgbClr val="FF0000"/>
              </a:solidFill>
            </a:endParaRPr>
          </a:p>
          <a:p>
            <a:pPr marL="609600" indent="-609600">
              <a:spcBef>
                <a:spcPts val="400"/>
              </a:spcBef>
              <a:defRPr sz="2000">
                <a:latin typeface="Times New Roman"/>
                <a:ea typeface="Times New Roman"/>
                <a:cs typeface="Times New Roman"/>
                <a:sym typeface="Times New Roman"/>
              </a:defRPr>
            </a:pPr>
            <a:r>
              <a:t>	</a:t>
            </a:r>
          </a:p>
        </p:txBody>
      </p:sp>
      <p:pic>
        <p:nvPicPr>
          <p:cNvPr id="40" name="sugar.jpg" descr="sugar"/>
          <p:cNvPicPr>
            <a:picLocks noChangeAspect="1"/>
          </p:cNvPicPr>
          <p:nvPr/>
        </p:nvPicPr>
        <p:blipFill>
          <a:blip r:embed="rId4">
            <a:extLst/>
          </a:blip>
          <a:stretch>
            <a:fillRect/>
          </a:stretch>
        </p:blipFill>
        <p:spPr>
          <a:xfrm>
            <a:off x="457200" y="5715000"/>
            <a:ext cx="1085850" cy="814388"/>
          </a:xfrm>
          <a:prstGeom prst="rect">
            <a:avLst/>
          </a:prstGeom>
          <a:ln w="38100" cap="sq">
            <a:solidFill>
              <a:srgbClr val="000000"/>
            </a:solidFill>
          </a:ln>
          <a:effectLst>
            <a:outerShdw blurRad="50800" dist="38100" dir="2700000" rotWithShape="0">
              <a:srgbClr val="000000">
                <a:alpha val="42999"/>
              </a:srgbClr>
            </a:outerShdw>
          </a:effectLst>
        </p:spPr>
      </p:pic>
      <p:pic>
        <p:nvPicPr>
          <p:cNvPr id="41" name="handmaderug-011_main.jpeg" descr="handmaderug-011_main"/>
          <p:cNvPicPr>
            <a:picLocks noChangeAspect="1"/>
          </p:cNvPicPr>
          <p:nvPr/>
        </p:nvPicPr>
        <p:blipFill>
          <a:blip r:embed="rId5">
            <a:extLst/>
          </a:blip>
          <a:stretch>
            <a:fillRect/>
          </a:stretch>
        </p:blipFill>
        <p:spPr>
          <a:xfrm>
            <a:off x="7772400" y="5257800"/>
            <a:ext cx="973138" cy="1295400"/>
          </a:xfrm>
          <a:prstGeom prst="rect">
            <a:avLst/>
          </a:prstGeom>
          <a:ln w="38100" cap="sq">
            <a:solidFill>
              <a:srgbClr val="000000"/>
            </a:solidFill>
          </a:ln>
          <a:effectLst>
            <a:outerShdw blurRad="50800" dist="38100" dir="2700000" rotWithShape="0">
              <a:srgbClr val="000000">
                <a:alpha val="42999"/>
              </a:srgbClr>
            </a:outerShdw>
          </a:effectLst>
        </p:spPr>
      </p:pic>
      <p:pic>
        <p:nvPicPr>
          <p:cNvPr id="42" name="Cinnamon__Pepper_And_Sri_Lankan_Spice_Items.png" descr="Cinnamon__Pepper_And_Sri_Lankan_Spice_Items"/>
          <p:cNvPicPr>
            <a:picLocks noChangeAspect="1"/>
          </p:cNvPicPr>
          <p:nvPr/>
        </p:nvPicPr>
        <p:blipFill>
          <a:blip r:embed="rId6">
            <a:extLst/>
          </a:blip>
          <a:stretch>
            <a:fillRect/>
          </a:stretch>
        </p:blipFill>
        <p:spPr>
          <a:xfrm>
            <a:off x="3962400" y="5715000"/>
            <a:ext cx="1270000" cy="952500"/>
          </a:xfrm>
          <a:prstGeom prst="rect">
            <a:avLst/>
          </a:prstGeom>
          <a:ln w="38100" cap="sq">
            <a:solidFill>
              <a:srgbClr val="000000"/>
            </a:solidFill>
          </a:ln>
          <a:effectLst>
            <a:outerShdw blurRad="50800" dist="38100" dir="2700000" rotWithShape="0">
              <a:srgbClr val="000000">
                <a:alpha val="42999"/>
              </a:srgbClr>
            </a:outerShdw>
          </a:effectLst>
        </p:spPr>
      </p:pic>
      <p:sp>
        <p:nvSpPr>
          <p:cNvPr id="43" name="Shape 43"/>
          <p:cNvSpPr/>
          <p:nvPr/>
        </p:nvSpPr>
        <p:spPr>
          <a:xfrm>
            <a:off x="5715000" y="5562600"/>
            <a:ext cx="1600200" cy="72863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spcBef>
                <a:spcPts val="200"/>
              </a:spcBef>
              <a:defRPr sz="1100" b="1" i="1">
                <a:latin typeface="Times New Roman"/>
                <a:ea typeface="Times New Roman"/>
                <a:cs typeface="Times New Roman"/>
                <a:sym typeface="Times New Roman"/>
              </a:defRPr>
            </a:pPr>
            <a:r>
              <a:t>Previously </a:t>
            </a:r>
          </a:p>
          <a:p>
            <a:pPr algn="ctr">
              <a:spcBef>
                <a:spcPts val="200"/>
              </a:spcBef>
              <a:defRPr sz="1100" b="1" i="1">
                <a:latin typeface="Times New Roman"/>
                <a:ea typeface="Times New Roman"/>
                <a:cs typeface="Times New Roman"/>
                <a:sym typeface="Times New Roman"/>
              </a:defRPr>
            </a:pPr>
            <a:r>
              <a:t>unknown Asian goods in high demand since Crusades.</a:t>
            </a:r>
          </a:p>
        </p:txBody>
      </p:sp>
    </p:spTree>
  </p:cSld>
  <p:clrMapOvr>
    <a:masterClrMapping/>
  </p:clrMapOvr>
  <mc:AlternateContent xmlns:mc="http://schemas.openxmlformats.org/markup-compatibility/2006" xmlns:p14="http://schemas.microsoft.com/office/powerpoint/2010/main">
    <mc:Choice Requires="p14">
      <p:transition>
        <p:wipe dir="d"/>
      </p:transition>
    </mc:Choice>
    <mc:Fallback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35">
                                            <p:bg/>
                                          </p:spTgt>
                                        </p:tgtEl>
                                        <p:attrNameLst>
                                          <p:attrName>style.visibility</p:attrName>
                                        </p:attrNameLst>
                                      </p:cBhvr>
                                      <p:to>
                                        <p:strVal val="visible"/>
                                      </p:to>
                                    </p:set>
                                    <p:anim calcmode="lin" valueType="num">
                                      <p:cBhvr>
                                        <p:cTn id="7" dur="500" fill="hold"/>
                                        <p:tgtEl>
                                          <p:spTgt spid="35">
                                            <p:bg/>
                                          </p:spTgt>
                                        </p:tgtEl>
                                        <p:attrNameLst>
                                          <p:attrName>ppt_x</p:attrName>
                                        </p:attrNameLst>
                                      </p:cBhvr>
                                      <p:tavLst>
                                        <p:tav tm="0">
                                          <p:val>
                                            <p:strVal val="#ppt_x"/>
                                          </p:val>
                                        </p:tav>
                                        <p:tav tm="100000">
                                          <p:val>
                                            <p:strVal val="#ppt_x"/>
                                          </p:val>
                                        </p:tav>
                                      </p:tavLst>
                                    </p:anim>
                                    <p:anim calcmode="lin" valueType="num">
                                      <p:cBhvr>
                                        <p:cTn id="8" dur="500" fill="hold"/>
                                        <p:tgtEl>
                                          <p:spTgt spid="35">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35">
                                            <p:txEl>
                                              <p:pRg st="0" end="0"/>
                                            </p:txEl>
                                          </p:spTgt>
                                        </p:tgtEl>
                                        <p:attrNameLst>
                                          <p:attrName>style.visibility</p:attrName>
                                        </p:attrNameLst>
                                      </p:cBhvr>
                                      <p:to>
                                        <p:strVal val="visible"/>
                                      </p:to>
                                    </p:set>
                                    <p:anim calcmode="lin" valueType="num">
                                      <p:cBhvr>
                                        <p:cTn id="11"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2" nodeType="clickEffect">
                                  <p:stCondLst>
                                    <p:cond delay="0"/>
                                  </p:stCondLst>
                                  <p:iterate>
                                    <p:tmAbs val="0"/>
                                  </p:iterate>
                                  <p:childTnLst>
                                    <p:set>
                                      <p:cBhvr>
                                        <p:cTn id="16" fill="hold"/>
                                        <p:tgtEl>
                                          <p:spTgt spid="37"/>
                                        </p:tgtEl>
                                        <p:attrNameLst>
                                          <p:attrName>style.visibility</p:attrName>
                                        </p:attrNameLst>
                                      </p:cBhvr>
                                      <p:to>
                                        <p:strVal val="visible"/>
                                      </p:to>
                                    </p:set>
                                    <p:anim calcmode="lin" valueType="num">
                                      <p:cBhvr>
                                        <p:cTn id="17" dur="1000" fill="hold"/>
                                        <p:tgtEl>
                                          <p:spTgt spid="37"/>
                                        </p:tgtEl>
                                        <p:attrNameLst>
                                          <p:attrName>ppt_x</p:attrName>
                                        </p:attrNameLst>
                                      </p:cBhvr>
                                      <p:tavLst>
                                        <p:tav tm="0">
                                          <p:val>
                                            <p:strVal val="#ppt_x"/>
                                          </p:val>
                                        </p:tav>
                                        <p:tav tm="100000">
                                          <p:val>
                                            <p:strVal val="#ppt_x"/>
                                          </p:val>
                                        </p:tav>
                                      </p:tavLst>
                                    </p:anim>
                                    <p:anim calcmode="lin" valueType="num">
                                      <p:cBhvr>
                                        <p:cTn id="1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3" nodeType="clickEffect">
                                  <p:stCondLst>
                                    <p:cond delay="0"/>
                                  </p:stCondLst>
                                  <p:iterate>
                                    <p:tmAbs val="0"/>
                                  </p:iterate>
                                  <p:childTnLst>
                                    <p:set>
                                      <p:cBhvr>
                                        <p:cTn id="22" fill="hold"/>
                                        <p:tgtEl>
                                          <p:spTgt spid="39"/>
                                        </p:tgtEl>
                                        <p:attrNameLst>
                                          <p:attrName>style.visibility</p:attrName>
                                        </p:attrNameLst>
                                      </p:cBhvr>
                                      <p:to>
                                        <p:strVal val="visible"/>
                                      </p:to>
                                    </p:set>
                                    <p:anim calcmode="lin" valueType="num">
                                      <p:cBhvr>
                                        <p:cTn id="23" dur="2000" fill="hold"/>
                                        <p:tgtEl>
                                          <p:spTgt spid="39"/>
                                        </p:tgtEl>
                                        <p:attrNameLst>
                                          <p:attrName>ppt_w</p:attrName>
                                        </p:attrNameLst>
                                      </p:cBhvr>
                                      <p:tavLst>
                                        <p:tav tm="0">
                                          <p:val>
                                            <p:fltVal val="0"/>
                                          </p:val>
                                        </p:tav>
                                        <p:tav tm="100000">
                                          <p:val>
                                            <p:strVal val="#ppt_w"/>
                                          </p:val>
                                        </p:tav>
                                      </p:tavLst>
                                    </p:anim>
                                    <p:anim calcmode="lin" valueType="num">
                                      <p:cBhvr>
                                        <p:cTn id="24" dur="2000" fill="hold"/>
                                        <p:tgtEl>
                                          <p:spTgt spid="39"/>
                                        </p:tgtEl>
                                        <p:attrNameLst>
                                          <p:attrName>ppt_h</p:attrName>
                                        </p:attrNameLst>
                                      </p:cBhvr>
                                      <p:tavLst>
                                        <p:tav tm="0">
                                          <p:val>
                                            <p:fltVal val="0"/>
                                          </p:val>
                                        </p:tav>
                                        <p:tav tm="100000">
                                          <p:val>
                                            <p:strVal val="#ppt_h"/>
                                          </p:val>
                                        </p:tav>
                                      </p:tavLst>
                                    </p:anim>
                                    <p:anim calcmode="lin" valueType="num">
                                      <p:cBhvr>
                                        <p:cTn id="25" dur="2000" fill="hold"/>
                                        <p:tgtEl>
                                          <p:spTgt spid="39"/>
                                        </p:tgtEl>
                                        <p:attrNameLst>
                                          <p:attrName>ppt_x</p:attrName>
                                        </p:attrNameLst>
                                      </p:cBhvr>
                                      <p:tavLst>
                                        <p:tav tm="0" fmla="#ppt_x+(cos(-2*pi*(1-$))*-#ppt_x-sin(-2*pi*(1-$))*(1-#ppt_y))*(1-$)">
                                          <p:val>
                                            <p:fltVal val="0"/>
                                          </p:val>
                                        </p:tav>
                                        <p:tav tm="100000">
                                          <p:val>
                                            <p:fltVal val="1"/>
                                          </p:val>
                                        </p:tav>
                                      </p:tavLst>
                                    </p:anim>
                                    <p:anim calcmode="lin" valueType="num">
                                      <p:cBhvr>
                                        <p:cTn id="26" dur="2000" fill="hold"/>
                                        <p:tgtEl>
                                          <p:spTgt spid="3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1" build="p" animBg="1" advAuto="0"/>
      <p:bldP spid="37" grpId="2" animBg="1" advAuto="0"/>
      <p:bldP spid="39" grpId="3"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45"/>
          <p:cNvSpPr/>
          <p:nvPr/>
        </p:nvSpPr>
        <p:spPr>
          <a:xfrm>
            <a:off x="176339" y="65969"/>
            <a:ext cx="8791322" cy="55270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3000" b="1">
                <a:solidFill>
                  <a:srgbClr val="F1EF01"/>
                </a:solidFill>
                <a:latin typeface="Superclarendon"/>
                <a:ea typeface="Superclarendon"/>
                <a:cs typeface="Superclarendon"/>
                <a:sym typeface="Superclarendon"/>
              </a:defRPr>
            </a:lvl1pPr>
          </a:lstStyle>
          <a:p>
            <a:r>
              <a:t>What inspired the Age of Exploration?</a:t>
            </a:r>
          </a:p>
        </p:txBody>
      </p:sp>
      <p:sp>
        <p:nvSpPr>
          <p:cNvPr id="46" name="Shape 46"/>
          <p:cNvSpPr/>
          <p:nvPr/>
        </p:nvSpPr>
        <p:spPr>
          <a:xfrm>
            <a:off x="826040" y="878769"/>
            <a:ext cx="7169806" cy="56413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000">
                <a:solidFill>
                  <a:srgbClr val="FF2600"/>
                </a:solidFill>
                <a:latin typeface="Bodoni SvtyTwo OS ITC TT-Bold"/>
                <a:ea typeface="Bodoni SvtyTwo OS ITC TT-Bold"/>
                <a:cs typeface="Bodoni SvtyTwo OS ITC TT-Bold"/>
                <a:sym typeface="Bodoni SvtyTwo OS ITC TT-Bold"/>
              </a:defRPr>
            </a:pPr>
            <a:r>
              <a:t>#1. Crusades</a:t>
            </a:r>
          </a:p>
          <a:p>
            <a:pPr lvl="1">
              <a:defRPr sz="2000">
                <a:solidFill>
                  <a:srgbClr val="FF2600"/>
                </a:solidFill>
                <a:latin typeface="Bodoni SvtyTwo OS ITC TT-Bold"/>
                <a:ea typeface="Bodoni SvtyTwo OS ITC TT-Bold"/>
                <a:cs typeface="Bodoni SvtyTwo OS ITC TT-Bold"/>
                <a:sym typeface="Bodoni SvtyTwo OS ITC TT-Bold"/>
              </a:defRPr>
            </a:pPr>
            <a:r>
              <a:t>Crusades sent many men to the Middle East to fight; a big change from their small town life! This inspired adventure and made trading connections.</a:t>
            </a:r>
          </a:p>
          <a:p>
            <a:pPr>
              <a:defRPr sz="2000">
                <a:latin typeface="Bodoni SvtyTwo OS ITC TT-Bold"/>
                <a:ea typeface="Bodoni SvtyTwo OS ITC TT-Bold"/>
                <a:cs typeface="Bodoni SvtyTwo OS ITC TT-Bold"/>
                <a:sym typeface="Bodoni SvtyTwo OS ITC TT-Bold"/>
              </a:defRPr>
            </a:pPr>
            <a:endParaRPr/>
          </a:p>
          <a:p>
            <a:pPr>
              <a:defRPr sz="2000">
                <a:solidFill>
                  <a:srgbClr val="942192"/>
                </a:solidFill>
                <a:latin typeface="Bodoni SvtyTwo OS ITC TT-Bold"/>
                <a:ea typeface="Bodoni SvtyTwo OS ITC TT-Bold"/>
                <a:cs typeface="Bodoni SvtyTwo OS ITC TT-Bold"/>
                <a:sym typeface="Bodoni SvtyTwo OS ITC TT-Bold"/>
              </a:defRPr>
            </a:pPr>
            <a:r>
              <a:t>#2. Trade with China</a:t>
            </a:r>
          </a:p>
          <a:p>
            <a:pPr lvl="1">
              <a:defRPr sz="2000">
                <a:solidFill>
                  <a:srgbClr val="942192"/>
                </a:solidFill>
                <a:latin typeface="Bodoni SvtyTwo OS ITC TT-Bold"/>
                <a:ea typeface="Bodoni SvtyTwo OS ITC TT-Bold"/>
                <a:cs typeface="Bodoni SvtyTwo OS ITC TT-Bold"/>
                <a:sym typeface="Bodoni SvtyTwo OS ITC TT-Bold"/>
              </a:defRPr>
            </a:pPr>
            <a:r>
              <a:t>European merchants wanted to trade with China</a:t>
            </a:r>
          </a:p>
          <a:p>
            <a:pPr lvl="1">
              <a:defRPr sz="2000">
                <a:solidFill>
                  <a:srgbClr val="942192"/>
                </a:solidFill>
                <a:latin typeface="Bodoni SvtyTwo OS ITC TT-Bold"/>
                <a:ea typeface="Bodoni SvtyTwo OS ITC TT-Bold"/>
                <a:cs typeface="Bodoni SvtyTwo OS ITC TT-Bold"/>
                <a:sym typeface="Bodoni SvtyTwo OS ITC TT-Bold"/>
              </a:defRPr>
            </a:pPr>
            <a:r>
              <a:t>Many took the land route on the Silk Road</a:t>
            </a:r>
          </a:p>
          <a:p>
            <a:pPr lvl="1">
              <a:defRPr sz="2000">
                <a:solidFill>
                  <a:srgbClr val="942192"/>
                </a:solidFill>
                <a:latin typeface="Bodoni SvtyTwo OS ITC TT-Bold"/>
                <a:ea typeface="Bodoni SvtyTwo OS ITC TT-Bold"/>
                <a:cs typeface="Bodoni SvtyTwo OS ITC TT-Bold"/>
                <a:sym typeface="Bodoni SvtyTwo OS ITC TT-Bold"/>
              </a:defRPr>
            </a:pPr>
            <a:r>
              <a:t>Many European merchants wanted to cut-out the middleman Arab traders (who created extra charges).</a:t>
            </a:r>
          </a:p>
          <a:p>
            <a:pPr lvl="1">
              <a:defRPr sz="2000">
                <a:solidFill>
                  <a:srgbClr val="942192"/>
                </a:solidFill>
                <a:latin typeface="Bodoni SvtyTwo OS ITC TT-Bold"/>
                <a:ea typeface="Bodoni SvtyTwo OS ITC TT-Bold"/>
                <a:cs typeface="Bodoni SvtyTwo OS ITC TT-Bold"/>
                <a:sym typeface="Bodoni SvtyTwo OS ITC TT-Bold"/>
              </a:defRPr>
            </a:pPr>
            <a:r>
              <a:t>So, they wanted to find new sea routes to China avoiding the Middle East</a:t>
            </a:r>
          </a:p>
          <a:p>
            <a:pPr>
              <a:defRPr sz="2000">
                <a:latin typeface="Bodoni SvtyTwo OS ITC TT-Bold"/>
                <a:ea typeface="Bodoni SvtyTwo OS ITC TT-Bold"/>
                <a:cs typeface="Bodoni SvtyTwo OS ITC TT-Bold"/>
                <a:sym typeface="Bodoni SvtyTwo OS ITC TT-Bold"/>
              </a:defRPr>
            </a:pPr>
            <a:endParaRPr/>
          </a:p>
          <a:p>
            <a:pPr>
              <a:defRPr sz="2000">
                <a:solidFill>
                  <a:srgbClr val="C46F02"/>
                </a:solidFill>
                <a:latin typeface="Bodoni SvtyTwo OS ITC TT-Bold"/>
                <a:ea typeface="Bodoni SvtyTwo OS ITC TT-Bold"/>
                <a:cs typeface="Bodoni SvtyTwo OS ITC TT-Bold"/>
                <a:sym typeface="Bodoni SvtyTwo OS ITC TT-Bold"/>
              </a:defRPr>
            </a:pPr>
            <a:r>
              <a:t>#3. The Renaissance</a:t>
            </a:r>
          </a:p>
          <a:p>
            <a:pPr lvl="1">
              <a:defRPr sz="2000">
                <a:solidFill>
                  <a:srgbClr val="C46F02"/>
                </a:solidFill>
                <a:latin typeface="Bodoni SvtyTwo OS ITC TT-Bold"/>
                <a:ea typeface="Bodoni SvtyTwo OS ITC TT-Bold"/>
                <a:cs typeface="Bodoni SvtyTwo OS ITC TT-Bold"/>
                <a:sym typeface="Bodoni SvtyTwo OS ITC TT-Bold"/>
              </a:defRPr>
            </a:pPr>
            <a:r>
              <a:t>Inspired by trade with the Middle East, the Age of Renaissance was when Europeans became interested about everything! Science, art, math, the world, etc</a:t>
            </a:r>
          </a:p>
          <a:p>
            <a:pPr lvl="1">
              <a:defRPr sz="2000">
                <a:solidFill>
                  <a:srgbClr val="C46F02"/>
                </a:solidFill>
                <a:latin typeface="Bodoni SvtyTwo OS ITC TT-Bold"/>
                <a:ea typeface="Bodoni SvtyTwo OS ITC TT-Bold"/>
                <a:cs typeface="Bodoni SvtyTwo OS ITC TT-Bold"/>
                <a:sym typeface="Bodoni SvtyTwo OS ITC TT-Bold"/>
              </a:defRPr>
            </a:pPr>
            <a:r>
              <a:t>Due to trade with China, they discovered new sea travel inventions such as the compass and astrolabe.</a:t>
            </a:r>
          </a:p>
        </p:txBody>
      </p:sp>
    </p:spTree>
  </p:cSld>
  <p:clrMapOvr>
    <a:masterClrMapping/>
  </p:clrMapOvr>
  <mc:AlternateContent xmlns:mc="http://schemas.openxmlformats.org/markup-compatibility/2006" xmlns:p14="http://schemas.microsoft.com/office/powerpoint/2010/main">
    <mc:Choice Requires="p14">
      <p:transition>
        <p:circle/>
      </p:transition>
    </mc:Choice>
    <mc:Fallback xmlns="">
      <p:transition spd="fast">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a:spLocks noGrp="1"/>
          </p:cNvSpPr>
          <p:nvPr>
            <p:ph type="title" idx="4294967295"/>
          </p:nvPr>
        </p:nvSpPr>
        <p:spPr>
          <a:xfrm>
            <a:off x="457200" y="228600"/>
            <a:ext cx="8229600" cy="639763"/>
          </a:xfrm>
          <a:prstGeom prst="rect">
            <a:avLst/>
          </a:prstGeom>
        </p:spPr>
        <p:txBody>
          <a:bodyPr>
            <a:normAutofit/>
          </a:bodyPr>
          <a:lstStyle>
            <a:lvl1pPr>
              <a:defRPr sz="3600" b="1">
                <a:solidFill>
                  <a:srgbClr val="FFFF00"/>
                </a:solidFill>
                <a:effectLst>
                  <a:outerShdw blurRad="12700" dist="25400" dir="2700000" rotWithShape="0">
                    <a:srgbClr val="000000"/>
                  </a:outerShdw>
                </a:effectLst>
                <a:latin typeface="Garamond"/>
                <a:ea typeface="Garamond"/>
                <a:cs typeface="Garamond"/>
                <a:sym typeface="Garamond"/>
              </a:defRPr>
            </a:lvl1pPr>
          </a:lstStyle>
          <a:p>
            <a:r>
              <a:t>What made exploration possible?</a:t>
            </a:r>
          </a:p>
        </p:txBody>
      </p:sp>
      <p:sp>
        <p:nvSpPr>
          <p:cNvPr id="49" name="Shape 49"/>
          <p:cNvSpPr>
            <a:spLocks noGrp="1"/>
          </p:cNvSpPr>
          <p:nvPr>
            <p:ph type="body" sz="half" idx="4294967295"/>
          </p:nvPr>
        </p:nvSpPr>
        <p:spPr>
          <a:xfrm>
            <a:off x="381000" y="1066800"/>
            <a:ext cx="5257800" cy="3124200"/>
          </a:xfrm>
          <a:prstGeom prst="rect">
            <a:avLst/>
          </a:prstGeom>
        </p:spPr>
        <p:txBody>
          <a:bodyPr>
            <a:normAutofit/>
          </a:bodyPr>
          <a:lstStyle/>
          <a:p>
            <a:pPr>
              <a:spcBef>
                <a:spcPts val="600"/>
              </a:spcBef>
              <a:buSzTx/>
              <a:buNone/>
              <a:defRPr sz="2800">
                <a:solidFill>
                  <a:srgbClr val="008000"/>
                </a:solidFill>
                <a:effectLst>
                  <a:outerShdw blurRad="12700" dist="25400" dir="2700000" rotWithShape="0">
                    <a:srgbClr val="000000"/>
                  </a:outerShdw>
                </a:effectLst>
                <a:latin typeface="Times New Roman"/>
                <a:ea typeface="Times New Roman"/>
                <a:cs typeface="Times New Roman"/>
                <a:sym typeface="Times New Roman"/>
              </a:defRPr>
            </a:pPr>
            <a:r>
              <a:t>Technology:</a:t>
            </a:r>
          </a:p>
          <a:p>
            <a:pPr>
              <a:spcBef>
                <a:spcPts val="600"/>
              </a:spcBef>
              <a:buSzTx/>
              <a:buNone/>
              <a:defRPr sz="2800">
                <a:solidFill>
                  <a:srgbClr val="008000"/>
                </a:solidFill>
                <a:effectLst>
                  <a:outerShdw blurRad="12700" dist="25400" dir="2700000" rotWithShape="0">
                    <a:srgbClr val="000000"/>
                  </a:outerShdw>
                </a:effectLst>
                <a:latin typeface="Times New Roman"/>
                <a:ea typeface="Times New Roman"/>
                <a:cs typeface="Times New Roman"/>
                <a:sym typeface="Times New Roman"/>
              </a:defRPr>
            </a:pPr>
            <a:r>
              <a:t>	</a:t>
            </a:r>
            <a:r>
              <a:rPr>
                <a:solidFill>
                  <a:srgbClr val="FFFF00"/>
                </a:solidFill>
              </a:rPr>
              <a:t>Smaller, sturdy ships called </a:t>
            </a:r>
            <a:r>
              <a:rPr>
                <a:solidFill>
                  <a:srgbClr val="7030A0"/>
                </a:solidFill>
              </a:rPr>
              <a:t>caravels</a:t>
            </a:r>
            <a:r>
              <a:rPr>
                <a:solidFill>
                  <a:srgbClr val="FFFF00"/>
                </a:solidFill>
              </a:rPr>
              <a:t> with a smaller crew.</a:t>
            </a:r>
          </a:p>
          <a:p>
            <a:pPr>
              <a:spcBef>
                <a:spcPts val="600"/>
              </a:spcBef>
              <a:buSzTx/>
              <a:buNone/>
              <a:defRPr sz="2800">
                <a:solidFill>
                  <a:srgbClr val="008000"/>
                </a:solidFill>
                <a:effectLst>
                  <a:outerShdw blurRad="12700" dist="25400" dir="2700000" rotWithShape="0">
                    <a:srgbClr val="000000"/>
                  </a:outerShdw>
                </a:effectLst>
                <a:latin typeface="Times New Roman"/>
                <a:ea typeface="Times New Roman"/>
                <a:cs typeface="Times New Roman"/>
                <a:sym typeface="Times New Roman"/>
              </a:defRPr>
            </a:pPr>
            <a:r>
              <a:t>    </a:t>
            </a:r>
            <a:r>
              <a:rPr>
                <a:solidFill>
                  <a:srgbClr val="262673"/>
                </a:solidFill>
              </a:rPr>
              <a:t>More accurate maps</a:t>
            </a:r>
          </a:p>
          <a:p>
            <a:pPr>
              <a:spcBef>
                <a:spcPts val="600"/>
              </a:spcBef>
              <a:buSzTx/>
              <a:buNone/>
              <a:defRPr sz="2800">
                <a:solidFill>
                  <a:srgbClr val="008000"/>
                </a:solidFill>
                <a:effectLst>
                  <a:outerShdw blurRad="12700" dist="25400" dir="2700000" rotWithShape="0">
                    <a:srgbClr val="000000"/>
                  </a:outerShdw>
                </a:effectLst>
                <a:latin typeface="Times New Roman"/>
                <a:ea typeface="Times New Roman"/>
                <a:cs typeface="Times New Roman"/>
                <a:sym typeface="Times New Roman"/>
              </a:defRPr>
            </a:pPr>
            <a:r>
              <a:t>    </a:t>
            </a:r>
            <a:r>
              <a:rPr>
                <a:solidFill>
                  <a:srgbClr val="FF3399"/>
                </a:solidFill>
              </a:rPr>
              <a:t>Mariner’s compass</a:t>
            </a:r>
          </a:p>
          <a:p>
            <a:pPr>
              <a:spcBef>
                <a:spcPts val="600"/>
              </a:spcBef>
              <a:buSzTx/>
              <a:buNone/>
              <a:defRPr sz="2800">
                <a:solidFill>
                  <a:srgbClr val="008000"/>
                </a:solidFill>
                <a:effectLst>
                  <a:outerShdw blurRad="12700" dist="25400" dir="2700000" rotWithShape="0">
                    <a:srgbClr val="000000"/>
                  </a:outerShdw>
                </a:effectLst>
                <a:latin typeface="Times New Roman"/>
                <a:ea typeface="Times New Roman"/>
                <a:cs typeface="Times New Roman"/>
                <a:sym typeface="Times New Roman"/>
              </a:defRPr>
            </a:pPr>
            <a:r>
              <a:t>    </a:t>
            </a:r>
            <a:r>
              <a:rPr>
                <a:solidFill>
                  <a:srgbClr val="FF0000"/>
                </a:solidFill>
              </a:rPr>
              <a:t>Weapons: Cannons and guns.</a:t>
            </a:r>
          </a:p>
        </p:txBody>
      </p:sp>
      <p:pic>
        <p:nvPicPr>
          <p:cNvPr id="50" name="image.png" descr="http://prints.encore-editions.com/500/0/spanish-caravel-santa-maria.jpg"/>
          <p:cNvPicPr>
            <a:picLocks noChangeAspect="1"/>
          </p:cNvPicPr>
          <p:nvPr/>
        </p:nvPicPr>
        <p:blipFill>
          <a:blip r:embed="rId2">
            <a:extLst/>
          </a:blip>
          <a:stretch>
            <a:fillRect/>
          </a:stretch>
        </p:blipFill>
        <p:spPr>
          <a:xfrm>
            <a:off x="6132512" y="1311275"/>
            <a:ext cx="2444751" cy="2316163"/>
          </a:xfrm>
          <a:prstGeom prst="rect">
            <a:avLst/>
          </a:prstGeom>
          <a:ln w="12700">
            <a:miter lim="400000"/>
          </a:ln>
        </p:spPr>
      </p:pic>
      <p:pic>
        <p:nvPicPr>
          <p:cNvPr id="51" name="image.png" descr="http://t0.gstatic.com/images?q=tbn:ANd9GcQQVD6E61qfKOY4oOa2l7G70IFcza6f31W1uN6Ebl5n0bYOEgpxnA"/>
          <p:cNvPicPr>
            <a:picLocks noChangeAspect="1"/>
          </p:cNvPicPr>
          <p:nvPr/>
        </p:nvPicPr>
        <p:blipFill>
          <a:blip r:embed="rId3">
            <a:extLst/>
          </a:blip>
          <a:stretch>
            <a:fillRect/>
          </a:stretch>
        </p:blipFill>
        <p:spPr>
          <a:xfrm>
            <a:off x="5449887" y="4359275"/>
            <a:ext cx="2620963" cy="2011363"/>
          </a:xfrm>
          <a:prstGeom prst="rect">
            <a:avLst/>
          </a:prstGeom>
          <a:ln w="12700">
            <a:miter lim="400000"/>
          </a:ln>
        </p:spPr>
      </p:pic>
      <p:pic>
        <p:nvPicPr>
          <p:cNvPr id="52" name="image.png" descr="http://www.kaboodle.com/hi/img/2/0/0/a6/3/AAAAApIK70QAAAAAAKYyRg.jpg"/>
          <p:cNvPicPr>
            <a:picLocks noChangeAspect="1"/>
          </p:cNvPicPr>
          <p:nvPr/>
        </p:nvPicPr>
        <p:blipFill>
          <a:blip r:embed="rId4">
            <a:extLst/>
          </a:blip>
          <a:stretch>
            <a:fillRect/>
          </a:stretch>
        </p:blipFill>
        <p:spPr>
          <a:xfrm>
            <a:off x="1639887" y="4664075"/>
            <a:ext cx="1779588" cy="1785938"/>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ntr" presetSubtype="10" fill="hold" grpId="1" nodeType="clickEffect">
                                  <p:stCondLst>
                                    <p:cond delay="0"/>
                                  </p:stCondLst>
                                  <p:iterate>
                                    <p:tmAbs val="0"/>
                                  </p:iterate>
                                  <p:childTnLst>
                                    <p:set>
                                      <p:cBhvr>
                                        <p:cTn id="6" fill="hold"/>
                                        <p:tgtEl>
                                          <p:spTgt spid="49">
                                            <p:bg/>
                                          </p:spTgt>
                                        </p:tgtEl>
                                        <p:attrNameLst>
                                          <p:attrName>style.visibility</p:attrName>
                                        </p:attrNameLst>
                                      </p:cBhvr>
                                      <p:to>
                                        <p:strVal val="visible"/>
                                      </p:to>
                                    </p:set>
                                    <p:anim calcmode="lin" valueType="num">
                                      <p:cBhvr>
                                        <p:cTn id="7" dur="5000" fill="hold"/>
                                        <p:tgtEl>
                                          <p:spTgt spid="49">
                                            <p:bg/>
                                          </p:spTgt>
                                        </p:tgtEl>
                                        <p:attrNameLst>
                                          <p:attrName>ppt_w</p:attrName>
                                        </p:attrNameLst>
                                      </p:cBhvr>
                                      <p:tavLst>
                                        <p:tav tm="0" fmla="#ppt_w*sin(2.5*pi*$)">
                                          <p:val>
                                            <p:fltVal val="0"/>
                                          </p:val>
                                        </p:tav>
                                        <p:tav tm="100000">
                                          <p:val>
                                            <p:fltVal val="1"/>
                                          </p:val>
                                        </p:tav>
                                      </p:tavLst>
                                    </p:anim>
                                    <p:anim calcmode="lin" valueType="num">
                                      <p:cBhvr>
                                        <p:cTn id="8" dur="5000" fill="hold"/>
                                        <p:tgtEl>
                                          <p:spTgt spid="49">
                                            <p:bg/>
                                          </p:spTgt>
                                        </p:tgtEl>
                                        <p:attrNameLst>
                                          <p:attrName>ppt_h</p:attrName>
                                        </p:attrNameLst>
                                      </p:cBhvr>
                                      <p:tavLst>
                                        <p:tav tm="0">
                                          <p:val>
                                            <p:strVal val="#ppt_h"/>
                                          </p:val>
                                        </p:tav>
                                        <p:tav tm="100000">
                                          <p:val>
                                            <p:strVal val="#ppt_h"/>
                                          </p:val>
                                        </p:tav>
                                      </p:tavLst>
                                    </p:anim>
                                  </p:childTnLst>
                                </p:cTn>
                              </p:par>
                              <p:par>
                                <p:cTn id="9" presetID="19" presetClass="entr" presetSubtype="10" fill="hold" grpId="1" nodeType="withEffect">
                                  <p:stCondLst>
                                    <p:cond delay="0"/>
                                  </p:stCondLst>
                                  <p:iterate>
                                    <p:tmAbs val="0"/>
                                  </p:iterate>
                                  <p:childTnLst>
                                    <p:set>
                                      <p:cBhvr>
                                        <p:cTn id="10" fill="hold"/>
                                        <p:tgtEl>
                                          <p:spTgt spid="49">
                                            <p:txEl>
                                              <p:pRg st="0" end="0"/>
                                            </p:txEl>
                                          </p:spTgt>
                                        </p:tgtEl>
                                        <p:attrNameLst>
                                          <p:attrName>style.visibility</p:attrName>
                                        </p:attrNameLst>
                                      </p:cBhvr>
                                      <p:to>
                                        <p:strVal val="visible"/>
                                      </p:to>
                                    </p:set>
                                    <p:animEffect transition="in" filter="fade">
                                      <p:cBhvr>
                                        <p:cTn id="11" dur="5000" fill="hold"/>
                                        <p:tgtEl>
                                          <p:spTgt spid="49">
                                            <p:txEl>
                                              <p:pRg st="0" end="0"/>
                                            </p:txEl>
                                          </p:spTgt>
                                        </p:tgtEl>
                                      </p:cBhvr>
                                    </p:animEffect>
                                    <p:anim calcmode="lin" valueType="num">
                                      <p:cBhvr>
                                        <p:cTn id="12" dur="5000" fill="hold"/>
                                        <p:tgtEl>
                                          <p:spTgt spid="49">
                                            <p:txEl>
                                              <p:pRg st="0" end="0"/>
                                            </p:txEl>
                                          </p:spTgt>
                                        </p:tgtEl>
                                        <p:attrNameLst>
                                          <p:attrName>ppt_w</p:attrName>
                                        </p:attrNameLst>
                                      </p:cBhvr>
                                      <p:tavLst>
                                        <p:tav tm="0" fmla="#ppt_w*sin(2.5*pi*$)">
                                          <p:val>
                                            <p:fltVal val="0"/>
                                          </p:val>
                                        </p:tav>
                                        <p:tav tm="100000">
                                          <p:val>
                                            <p:fltVal val="1"/>
                                          </p:val>
                                        </p:tav>
                                      </p:tavLst>
                                    </p:anim>
                                    <p:anim calcmode="lin" valueType="num">
                                      <p:cBhvr>
                                        <p:cTn id="13" dur="5000" fill="hold"/>
                                        <p:tgtEl>
                                          <p:spTgt spid="4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9" presetClass="entr" presetSubtype="10" fill="hold" grpId="1" nodeType="clickEffect">
                                  <p:stCondLst>
                                    <p:cond delay="0"/>
                                  </p:stCondLst>
                                  <p:iterate>
                                    <p:tmAbs val="0"/>
                                  </p:iterate>
                                  <p:childTnLst>
                                    <p:set>
                                      <p:cBhvr>
                                        <p:cTn id="17" fill="hold"/>
                                        <p:tgtEl>
                                          <p:spTgt spid="49">
                                            <p:txEl>
                                              <p:pRg st="1" end="1"/>
                                            </p:txEl>
                                          </p:spTgt>
                                        </p:tgtEl>
                                        <p:attrNameLst>
                                          <p:attrName>style.visibility</p:attrName>
                                        </p:attrNameLst>
                                      </p:cBhvr>
                                      <p:to>
                                        <p:strVal val="visible"/>
                                      </p:to>
                                    </p:set>
                                    <p:animEffect transition="in" filter="fade">
                                      <p:cBhvr>
                                        <p:cTn id="18" dur="5000" fill="hold"/>
                                        <p:tgtEl>
                                          <p:spTgt spid="49">
                                            <p:txEl>
                                              <p:pRg st="1" end="1"/>
                                            </p:txEl>
                                          </p:spTgt>
                                        </p:tgtEl>
                                      </p:cBhvr>
                                    </p:animEffect>
                                    <p:anim calcmode="lin" valueType="num">
                                      <p:cBhvr>
                                        <p:cTn id="19" dur="5000" fill="hold"/>
                                        <p:tgtEl>
                                          <p:spTgt spid="49">
                                            <p:txEl>
                                              <p:pRg st="1" end="1"/>
                                            </p:txEl>
                                          </p:spTgt>
                                        </p:tgtEl>
                                        <p:attrNameLst>
                                          <p:attrName>ppt_w</p:attrName>
                                        </p:attrNameLst>
                                      </p:cBhvr>
                                      <p:tavLst>
                                        <p:tav tm="0" fmla="#ppt_w*sin(2.5*pi*$)">
                                          <p:val>
                                            <p:fltVal val="0"/>
                                          </p:val>
                                        </p:tav>
                                        <p:tav tm="100000">
                                          <p:val>
                                            <p:fltVal val="1"/>
                                          </p:val>
                                        </p:tav>
                                      </p:tavLst>
                                    </p:anim>
                                    <p:anim calcmode="lin" valueType="num">
                                      <p:cBhvr>
                                        <p:cTn id="20" dur="5000" fill="hold"/>
                                        <p:tgtEl>
                                          <p:spTgt spid="4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9" presetClass="entr" presetSubtype="10" fill="hold" grpId="1" nodeType="clickEffect">
                                  <p:stCondLst>
                                    <p:cond delay="0"/>
                                  </p:stCondLst>
                                  <p:iterate>
                                    <p:tmAbs val="0"/>
                                  </p:iterate>
                                  <p:childTnLst>
                                    <p:set>
                                      <p:cBhvr>
                                        <p:cTn id="24" fill="hold"/>
                                        <p:tgtEl>
                                          <p:spTgt spid="49">
                                            <p:txEl>
                                              <p:pRg st="2" end="2"/>
                                            </p:txEl>
                                          </p:spTgt>
                                        </p:tgtEl>
                                        <p:attrNameLst>
                                          <p:attrName>style.visibility</p:attrName>
                                        </p:attrNameLst>
                                      </p:cBhvr>
                                      <p:to>
                                        <p:strVal val="visible"/>
                                      </p:to>
                                    </p:set>
                                    <p:animEffect transition="in" filter="fade">
                                      <p:cBhvr>
                                        <p:cTn id="25" dur="5000" fill="hold"/>
                                        <p:tgtEl>
                                          <p:spTgt spid="49">
                                            <p:txEl>
                                              <p:pRg st="2" end="2"/>
                                            </p:txEl>
                                          </p:spTgt>
                                        </p:tgtEl>
                                      </p:cBhvr>
                                    </p:animEffect>
                                    <p:anim calcmode="lin" valueType="num">
                                      <p:cBhvr>
                                        <p:cTn id="26" dur="5000" fill="hold"/>
                                        <p:tgtEl>
                                          <p:spTgt spid="49">
                                            <p:txEl>
                                              <p:pRg st="2" end="2"/>
                                            </p:txEl>
                                          </p:spTgt>
                                        </p:tgtEl>
                                        <p:attrNameLst>
                                          <p:attrName>ppt_w</p:attrName>
                                        </p:attrNameLst>
                                      </p:cBhvr>
                                      <p:tavLst>
                                        <p:tav tm="0" fmla="#ppt_w*sin(2.5*pi*$)">
                                          <p:val>
                                            <p:fltVal val="0"/>
                                          </p:val>
                                        </p:tav>
                                        <p:tav tm="100000">
                                          <p:val>
                                            <p:fltVal val="1"/>
                                          </p:val>
                                        </p:tav>
                                      </p:tavLst>
                                    </p:anim>
                                    <p:anim calcmode="lin" valueType="num">
                                      <p:cBhvr>
                                        <p:cTn id="27" dur="5000" fill="hold"/>
                                        <p:tgtEl>
                                          <p:spTgt spid="4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9" presetClass="entr" presetSubtype="10" fill="hold" grpId="1" nodeType="clickEffect">
                                  <p:stCondLst>
                                    <p:cond delay="0"/>
                                  </p:stCondLst>
                                  <p:iterate>
                                    <p:tmAbs val="0"/>
                                  </p:iterate>
                                  <p:childTnLst>
                                    <p:set>
                                      <p:cBhvr>
                                        <p:cTn id="31" fill="hold"/>
                                        <p:tgtEl>
                                          <p:spTgt spid="49">
                                            <p:txEl>
                                              <p:pRg st="3" end="3"/>
                                            </p:txEl>
                                          </p:spTgt>
                                        </p:tgtEl>
                                        <p:attrNameLst>
                                          <p:attrName>style.visibility</p:attrName>
                                        </p:attrNameLst>
                                      </p:cBhvr>
                                      <p:to>
                                        <p:strVal val="visible"/>
                                      </p:to>
                                    </p:set>
                                    <p:animEffect transition="in" filter="fade">
                                      <p:cBhvr>
                                        <p:cTn id="32" dur="5000" fill="hold"/>
                                        <p:tgtEl>
                                          <p:spTgt spid="49">
                                            <p:txEl>
                                              <p:pRg st="3" end="3"/>
                                            </p:txEl>
                                          </p:spTgt>
                                        </p:tgtEl>
                                      </p:cBhvr>
                                    </p:animEffect>
                                    <p:anim calcmode="lin" valueType="num">
                                      <p:cBhvr>
                                        <p:cTn id="33" dur="5000" fill="hold"/>
                                        <p:tgtEl>
                                          <p:spTgt spid="49">
                                            <p:txEl>
                                              <p:pRg st="3" end="3"/>
                                            </p:txEl>
                                          </p:spTgt>
                                        </p:tgtEl>
                                        <p:attrNameLst>
                                          <p:attrName>ppt_w</p:attrName>
                                        </p:attrNameLst>
                                      </p:cBhvr>
                                      <p:tavLst>
                                        <p:tav tm="0" fmla="#ppt_w*sin(2.5*pi*$)">
                                          <p:val>
                                            <p:fltVal val="0"/>
                                          </p:val>
                                        </p:tav>
                                        <p:tav tm="100000">
                                          <p:val>
                                            <p:fltVal val="1"/>
                                          </p:val>
                                        </p:tav>
                                      </p:tavLst>
                                    </p:anim>
                                    <p:anim calcmode="lin" valueType="num">
                                      <p:cBhvr>
                                        <p:cTn id="34" dur="5000" fill="hold"/>
                                        <p:tgtEl>
                                          <p:spTgt spid="49">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9" presetClass="entr" presetSubtype="10" fill="hold" grpId="1" nodeType="clickEffect">
                                  <p:stCondLst>
                                    <p:cond delay="0"/>
                                  </p:stCondLst>
                                  <p:iterate>
                                    <p:tmAbs val="0"/>
                                  </p:iterate>
                                  <p:childTnLst>
                                    <p:set>
                                      <p:cBhvr>
                                        <p:cTn id="38" fill="hold"/>
                                        <p:tgtEl>
                                          <p:spTgt spid="49">
                                            <p:txEl>
                                              <p:pRg st="4" end="4"/>
                                            </p:txEl>
                                          </p:spTgt>
                                        </p:tgtEl>
                                        <p:attrNameLst>
                                          <p:attrName>style.visibility</p:attrName>
                                        </p:attrNameLst>
                                      </p:cBhvr>
                                      <p:to>
                                        <p:strVal val="visible"/>
                                      </p:to>
                                    </p:set>
                                    <p:animEffect transition="in" filter="fade">
                                      <p:cBhvr>
                                        <p:cTn id="39" dur="5000" fill="hold"/>
                                        <p:tgtEl>
                                          <p:spTgt spid="49">
                                            <p:txEl>
                                              <p:pRg st="4" end="4"/>
                                            </p:txEl>
                                          </p:spTgt>
                                        </p:tgtEl>
                                      </p:cBhvr>
                                    </p:animEffect>
                                    <p:anim calcmode="lin" valueType="num">
                                      <p:cBhvr>
                                        <p:cTn id="40" dur="5000" fill="hold"/>
                                        <p:tgtEl>
                                          <p:spTgt spid="49">
                                            <p:txEl>
                                              <p:pRg st="4" end="4"/>
                                            </p:txEl>
                                          </p:spTgt>
                                        </p:tgtEl>
                                        <p:attrNameLst>
                                          <p:attrName>ppt_w</p:attrName>
                                        </p:attrNameLst>
                                      </p:cBhvr>
                                      <p:tavLst>
                                        <p:tav tm="0" fmla="#ppt_w*sin(2.5*pi*$)">
                                          <p:val>
                                            <p:fltVal val="0"/>
                                          </p:val>
                                        </p:tav>
                                        <p:tav tm="100000">
                                          <p:val>
                                            <p:fltVal val="1"/>
                                          </p:val>
                                        </p:tav>
                                      </p:tavLst>
                                    </p:anim>
                                    <p:anim calcmode="lin" valueType="num">
                                      <p:cBhvr>
                                        <p:cTn id="41" dur="5000" fill="hold"/>
                                        <p:tgtEl>
                                          <p:spTgt spid="49">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1" build="p"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p:cNvSpPr>
          <p:nvPr>
            <p:ph type="title" idx="4294967295"/>
          </p:nvPr>
        </p:nvSpPr>
        <p:spPr>
          <a:xfrm>
            <a:off x="152400" y="152399"/>
            <a:ext cx="8839200" cy="1249364"/>
          </a:xfrm>
          <a:prstGeom prst="rect">
            <a:avLst/>
          </a:prstGeom>
        </p:spPr>
        <p:txBody>
          <a:bodyPr>
            <a:normAutofit/>
          </a:bodyPr>
          <a:lstStyle>
            <a:lvl1pPr>
              <a:defRPr sz="3600" b="1">
                <a:solidFill>
                  <a:srgbClr val="FFFF00"/>
                </a:solidFill>
                <a:effectLst>
                  <a:outerShdw blurRad="12700" dist="25400" dir="2700000" rotWithShape="0">
                    <a:srgbClr val="000000"/>
                  </a:outerShdw>
                </a:effectLst>
                <a:latin typeface="Garamond"/>
                <a:ea typeface="Garamond"/>
                <a:cs typeface="Garamond"/>
                <a:sym typeface="Garamond"/>
              </a:defRPr>
            </a:lvl1pPr>
          </a:lstStyle>
          <a:p>
            <a:r>
              <a:t>How did the Pope keep Spain and Portugal from fighting over newly discovered lands?</a:t>
            </a:r>
          </a:p>
        </p:txBody>
      </p:sp>
      <p:sp>
        <p:nvSpPr>
          <p:cNvPr id="55" name="Shape 55"/>
          <p:cNvSpPr>
            <a:spLocks noGrp="1"/>
          </p:cNvSpPr>
          <p:nvPr>
            <p:ph type="body" sz="half" idx="4294967295"/>
          </p:nvPr>
        </p:nvSpPr>
        <p:spPr>
          <a:xfrm>
            <a:off x="381000" y="1600200"/>
            <a:ext cx="8458200" cy="1600200"/>
          </a:xfrm>
          <a:prstGeom prst="rect">
            <a:avLst/>
          </a:prstGeom>
        </p:spPr>
        <p:txBody>
          <a:bodyPr>
            <a:normAutofit/>
          </a:bodyPr>
          <a:lstStyle/>
          <a:p>
            <a:pPr marL="246888" indent="-246888" defTabSz="658368">
              <a:spcBef>
                <a:spcPts val="400"/>
              </a:spcBef>
              <a:buChar char="•"/>
              <a:defRPr sz="2016" b="1">
                <a:solidFill>
                  <a:srgbClr val="FF0000"/>
                </a:solidFill>
                <a:effectLst>
                  <a:outerShdw blurRad="9144" dist="18288" dir="2700000" rotWithShape="0">
                    <a:srgbClr val="000000"/>
                  </a:outerShdw>
                </a:effectLst>
                <a:latin typeface="Times New Roman"/>
                <a:ea typeface="Times New Roman"/>
                <a:cs typeface="Times New Roman"/>
                <a:sym typeface="Times New Roman"/>
              </a:defRPr>
            </a:pPr>
            <a:r>
              <a:t>Line of Demarcation</a:t>
            </a:r>
            <a:r>
              <a:rPr b="0">
                <a:solidFill>
                  <a:srgbClr val="000000"/>
                </a:solidFill>
                <a:latin typeface="Garamond"/>
                <a:ea typeface="Garamond"/>
                <a:cs typeface="Garamond"/>
                <a:sym typeface="Garamond"/>
              </a:rPr>
              <a:t>:  </a:t>
            </a:r>
            <a:r>
              <a:rPr b="0">
                <a:solidFill>
                  <a:srgbClr val="000000"/>
                </a:solidFill>
                <a:latin typeface="Arial"/>
                <a:ea typeface="Arial"/>
                <a:cs typeface="Arial"/>
                <a:sym typeface="Arial"/>
              </a:rPr>
              <a:t>In 1493, the Pope Alexander VI drew a line on the globe cutting the New World in half. This line was known as the Line of Demarcation. Any territory discovered on the east side of the line was to be controlled by Portugal, while any lands found on the west side of the line were to be ruled over by Spain.</a:t>
            </a:r>
          </a:p>
        </p:txBody>
      </p:sp>
      <p:pic>
        <p:nvPicPr>
          <p:cNvPr id="56" name="image.png"/>
          <p:cNvPicPr>
            <a:picLocks noChangeAspect="1"/>
          </p:cNvPicPr>
          <p:nvPr/>
        </p:nvPicPr>
        <p:blipFill>
          <a:blip r:embed="rId2">
            <a:extLst/>
          </a:blip>
          <a:stretch>
            <a:fillRect/>
          </a:stretch>
        </p:blipFill>
        <p:spPr>
          <a:xfrm>
            <a:off x="5029200" y="4767262"/>
            <a:ext cx="3429000" cy="1763713"/>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0" fill="hold" grpId="1" nodeType="clickEffect">
                                  <p:stCondLst>
                                    <p:cond delay="0"/>
                                  </p:stCondLst>
                                  <p:iterate>
                                    <p:tmAbs val="0"/>
                                  </p:iterate>
                                  <p:childTnLst>
                                    <p:set>
                                      <p:cBhvr>
                                        <p:cTn id="6" fill="hold"/>
                                        <p:tgtEl>
                                          <p:spTgt spid="55">
                                            <p:bg/>
                                          </p:spTgt>
                                        </p:tgtEl>
                                        <p:attrNameLst>
                                          <p:attrName>style.visibility</p:attrName>
                                        </p:attrNameLst>
                                      </p:cBhvr>
                                      <p:to>
                                        <p:strVal val="visible"/>
                                      </p:to>
                                    </p:set>
                                    <p:anim calcmode="lin" valueType="num">
                                      <p:cBhvr>
                                        <p:cTn id="7" dur="2000" fill="hold"/>
                                        <p:tgtEl>
                                          <p:spTgt spid="55">
                                            <p:bg/>
                                          </p:spTgt>
                                        </p:tgtEl>
                                        <p:attrNameLst>
                                          <p:attrName>ppt_w</p:attrName>
                                        </p:attrNameLst>
                                      </p:cBhvr>
                                      <p:tavLst>
                                        <p:tav tm="0">
                                          <p:val>
                                            <p:fltVal val="0"/>
                                          </p:val>
                                        </p:tav>
                                        <p:tav tm="100000">
                                          <p:val>
                                            <p:strVal val="#ppt_w"/>
                                          </p:val>
                                        </p:tav>
                                      </p:tavLst>
                                    </p:anim>
                                    <p:anim calcmode="lin" valueType="num">
                                      <p:cBhvr>
                                        <p:cTn id="8" dur="2000" fill="hold"/>
                                        <p:tgtEl>
                                          <p:spTgt spid="55">
                                            <p:bg/>
                                          </p:spTgt>
                                        </p:tgtEl>
                                        <p:attrNameLst>
                                          <p:attrName>ppt_h</p:attrName>
                                        </p:attrNameLst>
                                      </p:cBhvr>
                                      <p:tavLst>
                                        <p:tav tm="0">
                                          <p:val>
                                            <p:fltVal val="0"/>
                                          </p:val>
                                        </p:tav>
                                        <p:tav tm="100000">
                                          <p:val>
                                            <p:strVal val="#ppt_h"/>
                                          </p:val>
                                        </p:tav>
                                      </p:tavLst>
                                    </p:anim>
                                    <p:anim calcmode="lin" valueType="num">
                                      <p:cBhvr>
                                        <p:cTn id="9" dur="2000" fill="hold"/>
                                        <p:tgtEl>
                                          <p:spTgt spid="55">
                                            <p:bg/>
                                          </p:spTgt>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55">
                                            <p:bg/>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1" nodeType="withEffect">
                                  <p:stCondLst>
                                    <p:cond delay="0"/>
                                  </p:stCondLst>
                                  <p:iterate>
                                    <p:tmAbs val="0"/>
                                  </p:iterate>
                                  <p:childTnLst>
                                    <p:set>
                                      <p:cBhvr>
                                        <p:cTn id="12" fill="hold"/>
                                        <p:tgtEl>
                                          <p:spTgt spid="55">
                                            <p:txEl>
                                              <p:pRg st="0" end="0"/>
                                            </p:txEl>
                                          </p:spTgt>
                                        </p:tgtEl>
                                        <p:attrNameLst>
                                          <p:attrName>style.visibility</p:attrName>
                                        </p:attrNameLst>
                                      </p:cBhvr>
                                      <p:to>
                                        <p:strVal val="visible"/>
                                      </p:to>
                                    </p:set>
                                    <p:anim calcmode="lin" valueType="num">
                                      <p:cBhvr>
                                        <p:cTn id="13" dur="20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55">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5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5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1" build="p"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idx="4294967295"/>
          </p:nvPr>
        </p:nvSpPr>
        <p:spPr>
          <a:xfrm>
            <a:off x="457200" y="274637"/>
            <a:ext cx="8229600" cy="1143001"/>
          </a:xfrm>
          <a:prstGeom prst="rect">
            <a:avLst/>
          </a:prstGeom>
        </p:spPr>
        <p:txBody>
          <a:bodyPr>
            <a:normAutofit/>
          </a:bodyPr>
          <a:lstStyle/>
          <a:p>
            <a:endParaRPr/>
          </a:p>
        </p:txBody>
      </p:sp>
      <p:pic>
        <p:nvPicPr>
          <p:cNvPr id="59" name="image.png"/>
          <p:cNvPicPr>
            <a:picLocks noChangeAspect="1"/>
          </p:cNvPicPr>
          <p:nvPr/>
        </p:nvPicPr>
        <p:blipFill>
          <a:blip r:embed="rId2">
            <a:extLst/>
          </a:blip>
          <a:stretch>
            <a:fillRect/>
          </a:stretch>
        </p:blipFill>
        <p:spPr>
          <a:xfrm>
            <a:off x="1447800" y="304800"/>
            <a:ext cx="5867400" cy="6107113"/>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a:spLocks noGrp="1"/>
          </p:cNvSpPr>
          <p:nvPr>
            <p:ph type="title" idx="4294967295"/>
          </p:nvPr>
        </p:nvSpPr>
        <p:spPr>
          <a:xfrm>
            <a:off x="457200" y="228599"/>
            <a:ext cx="8229600" cy="1143002"/>
          </a:xfrm>
          <a:prstGeom prst="rect">
            <a:avLst/>
          </a:prstGeom>
        </p:spPr>
        <p:txBody>
          <a:bodyPr>
            <a:normAutofit/>
          </a:bodyPr>
          <a:lstStyle>
            <a:lvl1pPr defTabSz="896111">
              <a:defRPr sz="4312" b="1">
                <a:solidFill>
                  <a:srgbClr val="FFFF00"/>
                </a:solidFill>
                <a:effectLst>
                  <a:outerShdw blurRad="12446" dist="24892" dir="2700000" rotWithShape="0">
                    <a:srgbClr val="000000"/>
                  </a:outerShdw>
                </a:effectLst>
                <a:latin typeface="Eras Demi ITC"/>
                <a:ea typeface="Eras Demi ITC"/>
                <a:cs typeface="Eras Demi ITC"/>
                <a:sym typeface="Eras Demi ITC"/>
              </a:defRPr>
            </a:lvl1pPr>
          </a:lstStyle>
          <a:p>
            <a:r>
              <a:t>Spanish Exploration Brief Intro</a:t>
            </a:r>
          </a:p>
        </p:txBody>
      </p:sp>
      <p:pic>
        <p:nvPicPr>
          <p:cNvPr id="62" name="image.png" descr="http://dsc.discovery.com/news/2007/02/23/gallery/columbus_zoom.jpg"/>
          <p:cNvPicPr>
            <a:picLocks noChangeAspect="1"/>
          </p:cNvPicPr>
          <p:nvPr/>
        </p:nvPicPr>
        <p:blipFill>
          <a:blip r:embed="rId2">
            <a:extLst/>
          </a:blip>
          <a:stretch>
            <a:fillRect/>
          </a:stretch>
        </p:blipFill>
        <p:spPr>
          <a:xfrm>
            <a:off x="1931987" y="1474787"/>
            <a:ext cx="5243513" cy="5054601"/>
          </a:xfrm>
          <a:prstGeom prst="rect">
            <a:avLst/>
          </a:prstGeom>
          <a:ln w="12700">
            <a:miter lim="400000"/>
          </a:ln>
        </p:spPr>
      </p:pic>
      <p:sp>
        <p:nvSpPr>
          <p:cNvPr id="63" name="Shape 63"/>
          <p:cNvSpPr/>
          <p:nvPr/>
        </p:nvSpPr>
        <p:spPr>
          <a:xfrm>
            <a:off x="3276600" y="5298439"/>
            <a:ext cx="2667000" cy="909322"/>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ctr">
              <a:defRPr sz="4000">
                <a:solidFill>
                  <a:srgbClr val="FFFF00"/>
                </a:solidFill>
                <a:effectLst>
                  <a:outerShdw blurRad="12700" dist="25400" dir="2700000" rotWithShape="0">
                    <a:srgbClr val="000000"/>
                  </a:outerShdw>
                </a:effectLst>
                <a:latin typeface="Edwardian Script ITC"/>
                <a:ea typeface="Edwardian Script ITC"/>
                <a:cs typeface="Edwardian Script ITC"/>
                <a:sym typeface="Edwardian Script ITC"/>
              </a:defRPr>
            </a:lvl1pPr>
          </a:lstStyle>
          <a:p>
            <a:r>
              <a:t>Columbus          </a:t>
            </a:r>
          </a:p>
        </p:txBody>
      </p:sp>
    </p:spTree>
  </p:cSld>
  <p:clrMapOvr>
    <a:masterClrMapping/>
  </p:clrMapOvr>
  <mc:AlternateContent xmlns:mc="http://schemas.openxmlformats.org/markup-compatibility/2006" xmlns:p14="http://schemas.microsoft.com/office/powerpoint/2010/main">
    <mc:Choice Requires="p14">
      <p:transition>
        <p:strips/>
      </p:transition>
    </mc:Choice>
    <mc:Fallback xmlns="">
      <p:transition spd="fast">
        <p:fade/>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Neue"/>
        <a:ea typeface="Helvetica Neue"/>
        <a:cs typeface="Helvetica Neue"/>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Neue"/>
        <a:ea typeface="Helvetica Neue"/>
        <a:cs typeface="Helvetica Neue"/>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170</TotalTime>
  <Words>617</Words>
  <Application>Microsoft Office PowerPoint</Application>
  <PresentationFormat>On-screen Show (4:3)</PresentationFormat>
  <Paragraphs>58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The Age of Exploration</vt:lpstr>
      <vt:lpstr>Essential Questions</vt:lpstr>
      <vt:lpstr>PowerPoint Presentation</vt:lpstr>
      <vt:lpstr>What were the three motives for exploration?</vt:lpstr>
      <vt:lpstr>PowerPoint Presentation</vt:lpstr>
      <vt:lpstr>What made exploration possible?</vt:lpstr>
      <vt:lpstr>How did the Pope keep Spain and Portugal from fighting over newly discovered lands?</vt:lpstr>
      <vt:lpstr>PowerPoint Presentation</vt:lpstr>
      <vt:lpstr>Spanish Exploration Brief Intro</vt:lpstr>
      <vt:lpstr>Explain what Columbus did in 1492</vt:lpstr>
      <vt:lpstr>Explain what Magellan did in 1519</vt:lpstr>
      <vt:lpstr>Portuguese Exploration</vt:lpstr>
      <vt:lpstr>What do you know about Portuguese exploration?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Age of Exploration</dc:title>
  <dc:creator>Christina Walton</dc:creator>
  <cp:lastModifiedBy>Christina Walton</cp:lastModifiedBy>
  <cp:revision>1</cp:revision>
  <dcterms:modified xsi:type="dcterms:W3CDTF">2016-01-04T17:32:31Z</dcterms:modified>
</cp:coreProperties>
</file>