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3004800" cy="9753600"/>
  <p:notesSz cx="6881813" cy="9296400"/>
  <p:defaultTextStyle>
    <a:lvl1pPr algn="ctr" defTabSz="584200">
      <a:defRPr sz="3800">
        <a:solidFill>
          <a:srgbClr val="EEEEEE"/>
        </a:solidFill>
        <a:latin typeface="Helvetica Neue Bold Condensed"/>
        <a:ea typeface="Helvetica Neue Bold Condensed"/>
        <a:cs typeface="Helvetica Neue Bold Condensed"/>
        <a:sym typeface="Helvetica Neue Bold Condensed"/>
      </a:defRPr>
    </a:lvl1pPr>
    <a:lvl2pPr indent="228600" algn="ctr" defTabSz="584200">
      <a:defRPr sz="3800">
        <a:solidFill>
          <a:srgbClr val="EEEEEE"/>
        </a:solidFill>
        <a:latin typeface="Helvetica Neue Bold Condensed"/>
        <a:ea typeface="Helvetica Neue Bold Condensed"/>
        <a:cs typeface="Helvetica Neue Bold Condensed"/>
        <a:sym typeface="Helvetica Neue Bold Condensed"/>
      </a:defRPr>
    </a:lvl2pPr>
    <a:lvl3pPr indent="457200" algn="ctr" defTabSz="584200">
      <a:defRPr sz="3800">
        <a:solidFill>
          <a:srgbClr val="EEEEEE"/>
        </a:solidFill>
        <a:latin typeface="Helvetica Neue Bold Condensed"/>
        <a:ea typeface="Helvetica Neue Bold Condensed"/>
        <a:cs typeface="Helvetica Neue Bold Condensed"/>
        <a:sym typeface="Helvetica Neue Bold Condensed"/>
      </a:defRPr>
    </a:lvl3pPr>
    <a:lvl4pPr indent="685800" algn="ctr" defTabSz="584200">
      <a:defRPr sz="3800">
        <a:solidFill>
          <a:srgbClr val="EEEEEE"/>
        </a:solidFill>
        <a:latin typeface="Helvetica Neue Bold Condensed"/>
        <a:ea typeface="Helvetica Neue Bold Condensed"/>
        <a:cs typeface="Helvetica Neue Bold Condensed"/>
        <a:sym typeface="Helvetica Neue Bold Condensed"/>
      </a:defRPr>
    </a:lvl4pPr>
    <a:lvl5pPr indent="914400" algn="ctr" defTabSz="584200">
      <a:defRPr sz="3800">
        <a:solidFill>
          <a:srgbClr val="EEEEEE"/>
        </a:solidFill>
        <a:latin typeface="Helvetica Neue Bold Condensed"/>
        <a:ea typeface="Helvetica Neue Bold Condensed"/>
        <a:cs typeface="Helvetica Neue Bold Condensed"/>
        <a:sym typeface="Helvetica Neue Bold Condensed"/>
      </a:defRPr>
    </a:lvl5pPr>
    <a:lvl6pPr indent="1143000" algn="ctr" defTabSz="584200">
      <a:defRPr sz="3800">
        <a:solidFill>
          <a:srgbClr val="EEEEEE"/>
        </a:solidFill>
        <a:latin typeface="Helvetica Neue Bold Condensed"/>
        <a:ea typeface="Helvetica Neue Bold Condensed"/>
        <a:cs typeface="Helvetica Neue Bold Condensed"/>
        <a:sym typeface="Helvetica Neue Bold Condensed"/>
      </a:defRPr>
    </a:lvl6pPr>
    <a:lvl7pPr indent="1371600" algn="ctr" defTabSz="584200">
      <a:defRPr sz="3800">
        <a:solidFill>
          <a:srgbClr val="EEEEEE"/>
        </a:solidFill>
        <a:latin typeface="Helvetica Neue Bold Condensed"/>
        <a:ea typeface="Helvetica Neue Bold Condensed"/>
        <a:cs typeface="Helvetica Neue Bold Condensed"/>
        <a:sym typeface="Helvetica Neue Bold Condensed"/>
      </a:defRPr>
    </a:lvl7pPr>
    <a:lvl8pPr indent="1600200" algn="ctr" defTabSz="584200">
      <a:defRPr sz="3800">
        <a:solidFill>
          <a:srgbClr val="EEEEEE"/>
        </a:solidFill>
        <a:latin typeface="Helvetica Neue Bold Condensed"/>
        <a:ea typeface="Helvetica Neue Bold Condensed"/>
        <a:cs typeface="Helvetica Neue Bold Condensed"/>
        <a:sym typeface="Helvetica Neue Bold Condensed"/>
      </a:defRPr>
    </a:lvl8pPr>
    <a:lvl9pPr indent="1828800" algn="ctr" defTabSz="584200">
      <a:defRPr sz="3800">
        <a:solidFill>
          <a:srgbClr val="EEEEEE"/>
        </a:solidFill>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998" autoAdjust="0"/>
  </p:normalViewPr>
  <p:slideViewPr>
    <p:cSldViewPr>
      <p:cViewPr varScale="1">
        <p:scale>
          <a:sx n="24" d="100"/>
          <a:sy n="24" d="100"/>
        </p:scale>
        <p:origin x="-1956"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1AC1ED93-692C-4F48-9821-B4A5BCDA3B00}" type="datetimeFigureOut">
              <a:rPr lang="en-US" smtClean="0"/>
              <a:t>10/8/2015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CB81B8B6-33B3-4798-A282-CCA77AD5114C}" type="slidenum">
              <a:rPr lang="en-US" smtClean="0"/>
              <a:t>‹#›</a:t>
            </a:fld>
            <a:endParaRPr lang="en-US"/>
          </a:p>
        </p:txBody>
      </p:sp>
    </p:spTree>
    <p:extLst>
      <p:ext uri="{BB962C8B-B14F-4D97-AF65-F5344CB8AC3E}">
        <p14:creationId xmlns:p14="http://schemas.microsoft.com/office/powerpoint/2010/main" val="686918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17600" y="696913"/>
            <a:ext cx="4648200" cy="3486150"/>
          </a:xfrm>
          <a:prstGeom prst="rect">
            <a:avLst/>
          </a:prstGeom>
        </p:spPr>
        <p:txBody>
          <a:bodyPr lIns="92446" tIns="46223" rIns="92446" bIns="46223"/>
          <a:lstStyle/>
          <a:p>
            <a:pPr lvl="0"/>
            <a:endParaRPr/>
          </a:p>
        </p:txBody>
      </p:sp>
      <p:sp>
        <p:nvSpPr>
          <p:cNvPr id="38" name="Shape 38"/>
          <p:cNvSpPr>
            <a:spLocks noGrp="1"/>
          </p:cNvSpPr>
          <p:nvPr>
            <p:ph type="body" sz="quarter" idx="1"/>
          </p:nvPr>
        </p:nvSpPr>
        <p:spPr>
          <a:xfrm>
            <a:off x="917575" y="4415790"/>
            <a:ext cx="5046663" cy="4183380"/>
          </a:xfrm>
          <a:prstGeom prst="rect">
            <a:avLst/>
          </a:prstGeom>
        </p:spPr>
        <p:txBody>
          <a:bodyPr lIns="92446" tIns="46223" rIns="92446" bIns="46223"/>
          <a:lstStyle/>
          <a:p>
            <a:pPr lvl="0"/>
            <a:endParaRPr/>
          </a:p>
        </p:txBody>
      </p:sp>
    </p:spTree>
    <p:extLst>
      <p:ext uri="{BB962C8B-B14F-4D97-AF65-F5344CB8AC3E}">
        <p14:creationId xmlns:p14="http://schemas.microsoft.com/office/powerpoint/2010/main" val="4152188713"/>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defRPr sz="1800"/>
            </a:pPr>
            <a:r>
              <a:rPr dirty="0"/>
              <a:t>Economic and political Unrest</a:t>
            </a:r>
          </a:p>
          <a:p>
            <a:pPr lvl="0">
              <a:defRPr sz="1800"/>
            </a:pPr>
            <a:r>
              <a:rPr dirty="0"/>
              <a:t>	-Wealthy large-land owners became extremely wealthy and small-land owners couldn’t compete</a:t>
            </a:r>
          </a:p>
          <a:p>
            <a:pPr lvl="0">
              <a:defRPr sz="1800"/>
            </a:pPr>
            <a:r>
              <a:rPr dirty="0"/>
              <a:t>-small farmers lost their land and had to move into the city (creating a large poor population)</a:t>
            </a:r>
          </a:p>
          <a:p>
            <a:pPr marL="340629" indent="-340629">
              <a:buSzPct val="125000"/>
              <a:buChar char="-"/>
              <a:defRPr sz="1800"/>
            </a:pPr>
            <a:r>
              <a:rPr dirty="0"/>
              <a:t>two brothers, Tiberius and Gaius Gracchus urged the council of plebs to give more land to the poor</a:t>
            </a:r>
          </a:p>
          <a:p>
            <a:pPr marL="340629" indent="-340629">
              <a:buSzPct val="125000"/>
              <a:buChar char="-"/>
              <a:defRPr sz="1800"/>
            </a:pPr>
            <a:r>
              <a:rPr dirty="0"/>
              <a:t>Brothers were killed</a:t>
            </a:r>
          </a:p>
          <a:p>
            <a:pPr marL="340629" indent="-340629">
              <a:buSzPct val="125000"/>
              <a:buChar char="-"/>
              <a:defRPr sz="1800"/>
            </a:pPr>
            <a:r>
              <a:rPr dirty="0"/>
              <a:t>Eventually civil wars broke out between the wealthy landowners and military vs the poor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p>
            <a:pPr lvl="0">
              <a:defRPr sz="1800"/>
            </a:pPr>
            <a:r>
              <a:rPr/>
              <a:t>Crassus, Pompey &amp; Julius Caesar emerged as victors in these civil wars</a:t>
            </a:r>
          </a:p>
          <a:p>
            <a:pPr lvl="0">
              <a:defRPr sz="1800"/>
            </a:pPr>
            <a:r>
              <a:rPr/>
              <a:t>Crassus was richest man in Rome</a:t>
            </a:r>
          </a:p>
          <a:p>
            <a:pPr lvl="0">
              <a:defRPr sz="1800"/>
            </a:pPr>
            <a:r>
              <a:rPr/>
              <a:t>Pompey was a military hero</a:t>
            </a:r>
          </a:p>
          <a:p>
            <a:pPr lvl="0">
              <a:defRPr sz="1800"/>
            </a:pPr>
            <a:r>
              <a:rPr/>
              <a:t>Julius Caesar was a military commander</a:t>
            </a:r>
          </a:p>
          <a:p>
            <a:pPr lvl="0">
              <a:defRPr sz="1800"/>
            </a:pPr>
            <a:r>
              <a:rPr/>
              <a:t>The 3 combined was a huge wealth and power team. “The First Triumvirate”</a:t>
            </a:r>
          </a:p>
          <a:p>
            <a:pPr lvl="0">
              <a:defRPr sz="1800"/>
            </a:pPr>
            <a:r>
              <a:rPr/>
              <a:t>“Triumvirate”=a government by three people with equal power</a:t>
            </a:r>
          </a:p>
          <a:p>
            <a:pPr lvl="0">
              <a:defRPr sz="1800"/>
            </a:pPr>
            <a:endParaRPr/>
          </a:p>
          <a:p>
            <a:pPr lvl="0">
              <a:defRPr sz="1800"/>
            </a:pPr>
            <a:r>
              <a:rPr/>
              <a:t>Pompey was given command in Spain</a:t>
            </a:r>
          </a:p>
          <a:p>
            <a:pPr lvl="0">
              <a:defRPr sz="1800"/>
            </a:pPr>
            <a:r>
              <a:rPr/>
              <a:t>Crassus was given command in Syria— who died</a:t>
            </a:r>
          </a:p>
          <a:p>
            <a:pPr lvl="0">
              <a:defRPr sz="1800"/>
            </a:pPr>
            <a:r>
              <a:rPr/>
              <a:t>Caesar was given military command in Gaul (France)</a:t>
            </a:r>
          </a:p>
          <a:p>
            <a:pPr lvl="0">
              <a:defRPr sz="1800"/>
            </a:pPr>
            <a:endParaRPr/>
          </a:p>
          <a:p>
            <a:pPr lvl="0">
              <a:defRPr sz="1800"/>
            </a:pPr>
            <a:r>
              <a:rPr/>
              <a:t>The Senate told Caesar that Pompey will be given control but Caesar decided to defeat Pompey and march to Rome and take control.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defRPr sz="1800"/>
            </a:pPr>
            <a:r>
              <a:rPr/>
              <a:t>Senate members decided he needed to be killed to stop him from being a dictator for life.</a:t>
            </a:r>
          </a:p>
          <a:p>
            <a:pPr lvl="0">
              <a:defRPr sz="1800"/>
            </a:pPr>
            <a:r>
              <a:rPr/>
              <a:t>On March 15th, He was scheduled to appear before the senate. The Senate members decided it would be the bst place since weapons were not allowed and his friends could not protect him</a:t>
            </a:r>
          </a:p>
          <a:p>
            <a:pPr lvl="0">
              <a:defRPr sz="1800"/>
            </a:pPr>
            <a:r>
              <a:rPr/>
              <a:t>Caesar had visited an oracle earlier who told him she said death in his near future. His wife also had a nightmare about his death. Fearing the omens, Caesar canceled his appearance</a:t>
            </a:r>
          </a:p>
          <a:p>
            <a:pPr lvl="0">
              <a:defRPr sz="1800"/>
            </a:pPr>
            <a:r>
              <a:rPr/>
              <a:t>His close friend Decimus, went to his house to convince him to go and it worked</a:t>
            </a:r>
          </a:p>
          <a:p>
            <a:pPr lvl="0">
              <a:defRPr sz="1800"/>
            </a:pPr>
            <a:r>
              <a:rPr/>
              <a:t>Caeser went to the house and sat on his gold throne as some members snuck in daggers under their togas</a:t>
            </a:r>
          </a:p>
          <a:p>
            <a:pPr lvl="0">
              <a:defRPr sz="1800"/>
            </a:pPr>
            <a:r>
              <a:rPr/>
              <a:t>A man approached caesar and pulled his toga off his shoulder and men began to stab him. Be probably received at least 23 stabs to his body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270000" y="1943100"/>
            <a:ext cx="10464800" cy="2997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8" name="Shape 8"/>
          <p:cNvSpPr>
            <a:spLocks noGrp="1"/>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a:extLst/>
          </a:blip>
          <a:stretch>
            <a:fillRect/>
          </a:stretch>
        </p:blipFill>
        <p:spPr>
          <a:xfrm>
            <a:off x="4734473" y="8193634"/>
            <a:ext cx="3457771" cy="71843"/>
          </a:xfrm>
          <a:prstGeom prst="rect">
            <a:avLst/>
          </a:prstGeom>
        </p:spPr>
      </p:pic>
      <p:sp>
        <p:nvSpPr>
          <p:cNvPr id="12" name="Shape 12"/>
          <p:cNvSpPr>
            <a:spLocks noGrp="1"/>
          </p:cNvSpPr>
          <p:nvPr>
            <p:ph type="title"/>
          </p:nvPr>
        </p:nvSpPr>
        <p:spPr>
          <a:xfrm>
            <a:off x="635000" y="6845300"/>
            <a:ext cx="11734800" cy="1219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13" name="Shape 13"/>
          <p:cNvSpPr>
            <a:spLocks noGrp="1"/>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70000" y="3505200"/>
            <a:ext cx="10464800" cy="2730500"/>
          </a:xfrm>
          <a:prstGeom prst="rect">
            <a:avLst/>
          </a:prstGeom>
        </p:spPr>
        <p:txBody>
          <a:bodyPr/>
          <a:lstStyle>
            <a:lvl1pPr>
              <a:defRPr sz="6400" spc="-128"/>
            </a:lvl1pPr>
          </a:lstStyle>
          <a:p>
            <a:pPr lvl="0">
              <a:defRPr sz="1800" b="0" spc="0">
                <a:solidFill>
                  <a:srgbClr val="000000"/>
                </a:solidFill>
              </a:defRPr>
            </a:pPr>
            <a:r>
              <a:rPr sz="6400" b="1" spc="-128">
                <a:solidFill>
                  <a:srgbClr val="EEEEEE"/>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a:blip r:embed="rId3">
            <a:extLst/>
          </a:blip>
          <a:stretch>
            <a:fillRect/>
          </a:stretch>
        </p:blipFill>
        <p:spPr>
          <a:xfrm>
            <a:off x="1286047" y="5082129"/>
            <a:ext cx="4512624" cy="71843"/>
          </a:xfrm>
          <a:prstGeom prst="rect">
            <a:avLst/>
          </a:prstGeom>
        </p:spPr>
      </p:pic>
      <p:sp>
        <p:nvSpPr>
          <p:cNvPr id="19" name="Shape 19"/>
          <p:cNvSpPr>
            <a:spLocks noGrp="1"/>
          </p:cNvSpPr>
          <p:nvPr>
            <p:ph type="title"/>
          </p:nvPr>
        </p:nvSpPr>
        <p:spPr>
          <a:xfrm>
            <a:off x="762000" y="774700"/>
            <a:ext cx="5588000" cy="4102100"/>
          </a:xfrm>
          <a:prstGeom prst="rect">
            <a:avLst/>
          </a:prstGeom>
        </p:spPr>
        <p:txBody>
          <a:bodyPr anchor="b"/>
          <a:lstStyle/>
          <a:p>
            <a:pPr lvl="0">
              <a:defRPr sz="1800" b="0" spc="0">
                <a:solidFill>
                  <a:srgbClr val="000000"/>
                </a:solidFill>
              </a:defRPr>
            </a:pPr>
            <a:r>
              <a:rPr sz="4800" b="1" spc="-144">
                <a:solidFill>
                  <a:srgbClr val="EEEEEE"/>
                </a:solidFill>
              </a:rPr>
              <a:t>Title Text</a:t>
            </a:r>
          </a:p>
        </p:txBody>
      </p:sp>
      <p:sp>
        <p:nvSpPr>
          <p:cNvPr id="20" name="Shape 20"/>
          <p:cNvSpPr>
            <a:spLocks noGrp="1"/>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5" name="Shape 2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8" name="Shape 28"/>
          <p:cNvSpPr>
            <a:spLocks noGrp="1"/>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defRPr sz="1800">
                <a:solidFill>
                  <a:srgbClr val="000000"/>
                </a:solidFill>
              </a:defRPr>
            </a:pPr>
            <a:r>
              <a:rPr sz="2600">
                <a:solidFill>
                  <a:srgbClr val="EEEEEE"/>
                </a:solidFill>
              </a:rPr>
              <a:t>Body Level One</a:t>
            </a:r>
          </a:p>
          <a:p>
            <a:pPr lvl="1">
              <a:defRPr sz="1800">
                <a:solidFill>
                  <a:srgbClr val="000000"/>
                </a:solidFill>
              </a:defRPr>
            </a:pPr>
            <a:r>
              <a:rPr sz="2600">
                <a:solidFill>
                  <a:srgbClr val="EEEEEE"/>
                </a:solidFill>
              </a:rPr>
              <a:t>Body Level Two</a:t>
            </a:r>
          </a:p>
          <a:p>
            <a:pPr lvl="2">
              <a:defRPr sz="1800">
                <a:solidFill>
                  <a:srgbClr val="000000"/>
                </a:solidFill>
              </a:defRPr>
            </a:pPr>
            <a:r>
              <a:rPr sz="2600">
                <a:solidFill>
                  <a:srgbClr val="EEEEEE"/>
                </a:solidFill>
              </a:rPr>
              <a:t>Body Level Three</a:t>
            </a:r>
          </a:p>
          <a:p>
            <a:pPr lvl="3">
              <a:defRPr sz="1800">
                <a:solidFill>
                  <a:srgbClr val="000000"/>
                </a:solidFill>
              </a:defRPr>
            </a:pPr>
            <a:r>
              <a:rPr sz="2600">
                <a:solidFill>
                  <a:srgbClr val="EEEEEE"/>
                </a:solidFill>
              </a:rPr>
              <a:t>Body Level Four</a:t>
            </a:r>
          </a:p>
          <a:p>
            <a:pPr lvl="4">
              <a:defRPr sz="1800">
                <a:solidFill>
                  <a:srgbClr val="000000"/>
                </a:solidFill>
              </a:defRPr>
            </a:pPr>
            <a:r>
              <a:rPr sz="2600">
                <a:solidFill>
                  <a:srgbClr val="EEEEEE"/>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0" name="Shape 30"/>
          <p:cNvSpPr>
            <a:spLocks noGrp="1"/>
          </p:cNvSpPr>
          <p:nvPr>
            <p:ph type="body" idx="1"/>
          </p:nvPr>
        </p:nvSpPr>
        <p:spPr>
          <a:xfrm>
            <a:off x="12700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17">
            <a:extLst/>
          </a:blip>
          <a:stretch>
            <a:fillRect/>
          </a:stretch>
        </p:blipFill>
        <p:spPr>
          <a:xfrm>
            <a:off x="1060083" y="2732634"/>
            <a:ext cx="10908152" cy="71905"/>
          </a:xfrm>
          <a:prstGeom prst="rect">
            <a:avLst/>
          </a:prstGeom>
        </p:spPr>
      </p:pic>
      <p:sp>
        <p:nvSpPr>
          <p:cNvPr id="4" name="Shape 4"/>
          <p:cNvSpPr>
            <a:spLocks noGrp="1"/>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b="0" spc="0">
                <a:solidFill>
                  <a:srgbClr val="000000"/>
                </a:solidFill>
              </a:defRPr>
            </a:pPr>
            <a:r>
              <a:rPr sz="4800" b="1" spc="-144">
                <a:solidFill>
                  <a:srgbClr val="EEEEEE"/>
                </a:solidFill>
              </a:rPr>
              <a:t>Title Text</a:t>
            </a:r>
          </a:p>
        </p:txBody>
      </p:sp>
      <p:sp>
        <p:nvSpPr>
          <p:cNvPr id="5" name="Shape 5"/>
          <p:cNvSpPr>
            <a:spLocks noGrp="1"/>
          </p:cNvSpPr>
          <p:nvPr>
            <p:ph type="body" idx="1"/>
          </p:nvPr>
        </p:nvSpPr>
        <p:spPr>
          <a:xfrm>
            <a:off x="1270000" y="32639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584200">
        <a:defRPr sz="4800" b="1" spc="-144">
          <a:solidFill>
            <a:srgbClr val="EEEEEE"/>
          </a:solidFill>
          <a:latin typeface="+mn-lt"/>
          <a:ea typeface="+mn-ea"/>
          <a:cs typeface="+mn-cs"/>
          <a:sym typeface="Superclarendon"/>
        </a:defRPr>
      </a:lvl1pPr>
      <a:lvl2pPr indent="228600" algn="ctr" defTabSz="584200">
        <a:defRPr sz="4800" b="1" spc="-144">
          <a:solidFill>
            <a:srgbClr val="EEEEEE"/>
          </a:solidFill>
          <a:latin typeface="+mn-lt"/>
          <a:ea typeface="+mn-ea"/>
          <a:cs typeface="+mn-cs"/>
          <a:sym typeface="Superclarendon"/>
        </a:defRPr>
      </a:lvl2pPr>
      <a:lvl3pPr indent="457200" algn="ctr" defTabSz="584200">
        <a:defRPr sz="4800" b="1" spc="-144">
          <a:solidFill>
            <a:srgbClr val="EEEEEE"/>
          </a:solidFill>
          <a:latin typeface="+mn-lt"/>
          <a:ea typeface="+mn-ea"/>
          <a:cs typeface="+mn-cs"/>
          <a:sym typeface="Superclarendon"/>
        </a:defRPr>
      </a:lvl3pPr>
      <a:lvl4pPr indent="685800" algn="ctr" defTabSz="584200">
        <a:defRPr sz="4800" b="1" spc="-144">
          <a:solidFill>
            <a:srgbClr val="EEEEEE"/>
          </a:solidFill>
          <a:latin typeface="+mn-lt"/>
          <a:ea typeface="+mn-ea"/>
          <a:cs typeface="+mn-cs"/>
          <a:sym typeface="Superclarendon"/>
        </a:defRPr>
      </a:lvl4pPr>
      <a:lvl5pPr indent="914400" algn="ctr" defTabSz="584200">
        <a:defRPr sz="4800" b="1" spc="-144">
          <a:solidFill>
            <a:srgbClr val="EEEEEE"/>
          </a:solidFill>
          <a:latin typeface="+mn-lt"/>
          <a:ea typeface="+mn-ea"/>
          <a:cs typeface="+mn-cs"/>
          <a:sym typeface="Superclarendon"/>
        </a:defRPr>
      </a:lvl5pPr>
      <a:lvl6pPr indent="1143000" algn="ctr" defTabSz="584200">
        <a:defRPr sz="4800" b="1" spc="-144">
          <a:solidFill>
            <a:srgbClr val="EEEEEE"/>
          </a:solidFill>
          <a:latin typeface="+mn-lt"/>
          <a:ea typeface="+mn-ea"/>
          <a:cs typeface="+mn-cs"/>
          <a:sym typeface="Superclarendon"/>
        </a:defRPr>
      </a:lvl6pPr>
      <a:lvl7pPr indent="1371600" algn="ctr" defTabSz="584200">
        <a:defRPr sz="4800" b="1" spc="-144">
          <a:solidFill>
            <a:srgbClr val="EEEEEE"/>
          </a:solidFill>
          <a:latin typeface="+mn-lt"/>
          <a:ea typeface="+mn-ea"/>
          <a:cs typeface="+mn-cs"/>
          <a:sym typeface="Superclarendon"/>
        </a:defRPr>
      </a:lvl7pPr>
      <a:lvl8pPr indent="1600200" algn="ctr" defTabSz="584200">
        <a:defRPr sz="4800" b="1" spc="-144">
          <a:solidFill>
            <a:srgbClr val="EEEEEE"/>
          </a:solidFill>
          <a:latin typeface="+mn-lt"/>
          <a:ea typeface="+mn-ea"/>
          <a:cs typeface="+mn-cs"/>
          <a:sym typeface="Superclarendon"/>
        </a:defRPr>
      </a:lvl8pPr>
      <a:lvl9pPr indent="1828800" algn="ctr" defTabSz="584200">
        <a:defRPr sz="4800" b="1" spc="-144">
          <a:solidFill>
            <a:srgbClr val="EEEEEE"/>
          </a:solidFill>
          <a:latin typeface="+mn-lt"/>
          <a:ea typeface="+mn-ea"/>
          <a:cs typeface="+mn-cs"/>
          <a:sym typeface="Superclarendon"/>
        </a:defRPr>
      </a:lvl9pPr>
    </p:titleStyle>
    <p:bodyStyle>
      <a:lvl1pPr marL="6223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a:defRPr>
      </a:lvl1pPr>
      <a:lvl2pPr indent="228600" algn="ctr" defTabSz="584200">
        <a:defRPr b="1">
          <a:solidFill>
            <a:schemeClr val="tx1"/>
          </a:solidFill>
          <a:latin typeface="+mn-lt"/>
          <a:ea typeface="+mn-ea"/>
          <a:cs typeface="+mn-cs"/>
          <a:sym typeface="Superclarendon"/>
        </a:defRPr>
      </a:lvl2pPr>
      <a:lvl3pPr indent="457200" algn="ctr" defTabSz="584200">
        <a:defRPr b="1">
          <a:solidFill>
            <a:schemeClr val="tx1"/>
          </a:solidFill>
          <a:latin typeface="+mn-lt"/>
          <a:ea typeface="+mn-ea"/>
          <a:cs typeface="+mn-cs"/>
          <a:sym typeface="Superclarendon"/>
        </a:defRPr>
      </a:lvl3pPr>
      <a:lvl4pPr indent="685800" algn="ctr" defTabSz="584200">
        <a:defRPr b="1">
          <a:solidFill>
            <a:schemeClr val="tx1"/>
          </a:solidFill>
          <a:latin typeface="+mn-lt"/>
          <a:ea typeface="+mn-ea"/>
          <a:cs typeface="+mn-cs"/>
          <a:sym typeface="Superclarendon"/>
        </a:defRPr>
      </a:lvl4pPr>
      <a:lvl5pPr indent="914400" algn="ctr" defTabSz="584200">
        <a:defRPr b="1">
          <a:solidFill>
            <a:schemeClr val="tx1"/>
          </a:solidFill>
          <a:latin typeface="+mn-lt"/>
          <a:ea typeface="+mn-ea"/>
          <a:cs typeface="+mn-cs"/>
          <a:sym typeface="Superclarendon"/>
        </a:defRPr>
      </a:lvl5pPr>
      <a:lvl6pPr indent="1143000" algn="ctr" defTabSz="584200">
        <a:defRPr b="1">
          <a:solidFill>
            <a:schemeClr val="tx1"/>
          </a:solidFill>
          <a:latin typeface="+mn-lt"/>
          <a:ea typeface="+mn-ea"/>
          <a:cs typeface="+mn-cs"/>
          <a:sym typeface="Superclarendon"/>
        </a:defRPr>
      </a:lvl6pPr>
      <a:lvl7pPr indent="1371600" algn="ctr" defTabSz="584200">
        <a:defRPr b="1">
          <a:solidFill>
            <a:schemeClr val="tx1"/>
          </a:solidFill>
          <a:latin typeface="+mn-lt"/>
          <a:ea typeface="+mn-ea"/>
          <a:cs typeface="+mn-cs"/>
          <a:sym typeface="Superclarendon"/>
        </a:defRPr>
      </a:lvl7pPr>
      <a:lvl8pPr indent="1600200" algn="ctr" defTabSz="584200">
        <a:defRPr b="1">
          <a:solidFill>
            <a:schemeClr val="tx1"/>
          </a:solidFill>
          <a:latin typeface="+mn-lt"/>
          <a:ea typeface="+mn-ea"/>
          <a:cs typeface="+mn-cs"/>
          <a:sym typeface="Superclarendon"/>
        </a:defRPr>
      </a:lvl8pPr>
      <a:lvl9pPr indent="1828800" algn="ctr" defTabSz="584200">
        <a:defRPr b="1">
          <a:solidFill>
            <a:schemeClr val="tx1"/>
          </a:solidFill>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tif"/><Relationship Id="rId5" Type="http://schemas.openxmlformats.org/officeDocument/2006/relationships/image" Target="../media/image11.tif"/><Relationship Id="rId4" Type="http://schemas.openxmlformats.org/officeDocument/2006/relationships/image" Target="../media/image10.t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ti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ti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tif"/><Relationship Id="rId5" Type="http://schemas.openxmlformats.org/officeDocument/2006/relationships/image" Target="../media/image24.png"/><Relationship Id="rId4" Type="http://schemas.openxmlformats.org/officeDocument/2006/relationships/image" Target="../media/image23.ti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Relationship Id="rId1" Type="http://schemas.openxmlformats.org/officeDocument/2006/relationships/slideLayout" Target="../slideLayouts/slideLayout7.xml"/><Relationship Id="rId4" Type="http://schemas.openxmlformats.org/officeDocument/2006/relationships/image" Target="../media/image4.ti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b="0" spc="0">
                <a:solidFill>
                  <a:srgbClr val="000000"/>
                </a:solidFill>
              </a:defRPr>
            </a:pPr>
            <a:r>
              <a:rPr sz="6400" b="1" spc="-128">
                <a:solidFill>
                  <a:srgbClr val="EEEEEE"/>
                </a:solidFill>
              </a:rPr>
              <a:t>Roman Government</a:t>
            </a:r>
          </a:p>
        </p:txBody>
      </p:sp>
      <p:sp>
        <p:nvSpPr>
          <p:cNvPr id="41" name="Shape 41"/>
          <p:cNvSpPr>
            <a:spLocks noGrp="1"/>
          </p:cNvSpPr>
          <p:nvPr>
            <p:ph type="body" idx="1"/>
          </p:nvPr>
        </p:nvSpPr>
        <p:spPr>
          <a:prstGeom prst="rect">
            <a:avLst/>
          </a:prstGeom>
        </p:spPr>
        <p:txBody>
          <a:bodyPr/>
          <a:lstStyle/>
          <a:p>
            <a:pPr lvl="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453958" y="467258"/>
            <a:ext cx="12096884" cy="21134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6400" b="1" spc="-128">
                <a:latin typeface="+mn-lt"/>
                <a:ea typeface="+mn-ea"/>
                <a:cs typeface="+mn-cs"/>
                <a:sym typeface="Superclarendon"/>
              </a:defRPr>
            </a:lvl1pPr>
          </a:lstStyle>
          <a:p>
            <a:pPr lvl="0">
              <a:defRPr sz="1800" b="0" spc="0">
                <a:solidFill>
                  <a:srgbClr val="000000"/>
                </a:solidFill>
              </a:defRPr>
            </a:pPr>
            <a:r>
              <a:rPr sz="6400" b="1" spc="-128">
                <a:solidFill>
                  <a:srgbClr val="EEEEEE"/>
                </a:solidFill>
              </a:rPr>
              <a:t>3 Branches of Government</a:t>
            </a:r>
          </a:p>
        </p:txBody>
      </p:sp>
      <p:sp>
        <p:nvSpPr>
          <p:cNvPr id="44" name="Shape 44"/>
          <p:cNvSpPr/>
          <p:nvPr/>
        </p:nvSpPr>
        <p:spPr>
          <a:xfrm>
            <a:off x="453958" y="2648356"/>
            <a:ext cx="12096884" cy="59300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800">
                <a:solidFill>
                  <a:srgbClr val="EEEEEE"/>
                </a:solidFill>
              </a:rPr>
              <a:t>Beginning of Rome:  Rome’s type of government changed a LOT. Kings, dictators, democracy, republic, etc</a:t>
            </a:r>
          </a:p>
          <a:p>
            <a:pPr lvl="0">
              <a:defRPr sz="1800">
                <a:solidFill>
                  <a:srgbClr val="000000"/>
                </a:solidFill>
              </a:defRPr>
            </a:pPr>
            <a:endParaRPr sz="3800">
              <a:solidFill>
                <a:srgbClr val="EEEEEE"/>
              </a:solidFill>
            </a:endParaRPr>
          </a:p>
          <a:p>
            <a:pPr lvl="0">
              <a:defRPr sz="1800">
                <a:solidFill>
                  <a:srgbClr val="000000"/>
                </a:solidFill>
              </a:defRPr>
            </a:pPr>
            <a:r>
              <a:rPr sz="3800">
                <a:solidFill>
                  <a:srgbClr val="EEEEEE"/>
                </a:solidFill>
              </a:rPr>
              <a:t>Eventually their ideas of government developed out of Greece’s direct democracy.</a:t>
            </a:r>
          </a:p>
          <a:p>
            <a:pPr lvl="0">
              <a:defRPr sz="1800">
                <a:solidFill>
                  <a:srgbClr val="000000"/>
                </a:solidFill>
              </a:defRPr>
            </a:pPr>
            <a:endParaRPr sz="3800">
              <a:solidFill>
                <a:srgbClr val="EEEEEE"/>
              </a:solidFill>
            </a:endParaRPr>
          </a:p>
          <a:p>
            <a:pPr lvl="0">
              <a:defRPr sz="1800">
                <a:solidFill>
                  <a:srgbClr val="000000"/>
                </a:solidFill>
              </a:defRPr>
            </a:pPr>
            <a:r>
              <a:rPr sz="3800">
                <a:solidFill>
                  <a:srgbClr val="EEEEEE"/>
                </a:solidFill>
              </a:rPr>
              <a:t>Rome wanted a way to prevent a single person from having too much power</a:t>
            </a:r>
          </a:p>
          <a:p>
            <a:pPr lvl="0">
              <a:defRPr sz="1800">
                <a:solidFill>
                  <a:srgbClr val="000000"/>
                </a:solidFill>
              </a:defRPr>
            </a:pPr>
            <a:r>
              <a:rPr sz="3800">
                <a:solidFill>
                  <a:srgbClr val="EEEEEE"/>
                </a:solidFill>
              </a:rPr>
              <a:t>So they created </a:t>
            </a:r>
            <a:r>
              <a:rPr sz="3800">
                <a:solidFill>
                  <a:srgbClr val="F07C7F"/>
                </a:solidFill>
              </a:rPr>
              <a:t>3 different branches of government</a:t>
            </a:r>
            <a:r>
              <a:rPr sz="3800">
                <a:solidFill>
                  <a:srgbClr val="EEEEEE"/>
                </a:solidFill>
              </a:rPr>
              <a:t> with different powers. Sound familiar?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sted-image.tif"/>
          <p:cNvPicPr/>
          <p:nvPr/>
        </p:nvPicPr>
        <p:blipFill>
          <a:blip r:embed="rId3">
            <a:extLst/>
          </a:blip>
          <a:stretch>
            <a:fillRect/>
          </a:stretch>
        </p:blipFill>
        <p:spPr>
          <a:xfrm>
            <a:off x="3933973" y="518765"/>
            <a:ext cx="1168401" cy="2311401"/>
          </a:xfrm>
          <a:prstGeom prst="rect">
            <a:avLst/>
          </a:prstGeom>
          <a:ln w="12700">
            <a:miter lim="400000"/>
          </a:ln>
        </p:spPr>
      </p:pic>
      <p:pic>
        <p:nvPicPr>
          <p:cNvPr id="47" name="pasted-image.tif"/>
          <p:cNvPicPr/>
          <p:nvPr/>
        </p:nvPicPr>
        <p:blipFill>
          <a:blip r:embed="rId3">
            <a:extLst/>
          </a:blip>
          <a:stretch>
            <a:fillRect/>
          </a:stretch>
        </p:blipFill>
        <p:spPr>
          <a:xfrm>
            <a:off x="5457973" y="518765"/>
            <a:ext cx="1168401" cy="2311401"/>
          </a:xfrm>
          <a:prstGeom prst="rect">
            <a:avLst/>
          </a:prstGeom>
          <a:ln w="12700">
            <a:miter lim="400000"/>
          </a:ln>
        </p:spPr>
      </p:pic>
      <p:pic>
        <p:nvPicPr>
          <p:cNvPr id="48" name="pasted-image.tif"/>
          <p:cNvPicPr/>
          <p:nvPr/>
        </p:nvPicPr>
        <p:blipFill>
          <a:blip r:embed="rId4">
            <a:extLst/>
          </a:blip>
          <a:stretch>
            <a:fillRect/>
          </a:stretch>
        </p:blipFill>
        <p:spPr>
          <a:xfrm>
            <a:off x="2501971" y="3060422"/>
            <a:ext cx="5021192" cy="3632756"/>
          </a:xfrm>
          <a:prstGeom prst="rect">
            <a:avLst/>
          </a:prstGeom>
          <a:ln w="12700">
            <a:miter lim="400000"/>
          </a:ln>
        </p:spPr>
      </p:pic>
      <p:pic>
        <p:nvPicPr>
          <p:cNvPr id="49" name="pasted-image.tif"/>
          <p:cNvPicPr/>
          <p:nvPr/>
        </p:nvPicPr>
        <p:blipFill>
          <a:blip r:embed="rId5">
            <a:extLst/>
          </a:blip>
          <a:stretch>
            <a:fillRect/>
          </a:stretch>
        </p:blipFill>
        <p:spPr>
          <a:xfrm>
            <a:off x="6439644" y="7266026"/>
            <a:ext cx="2987101" cy="1278853"/>
          </a:xfrm>
          <a:prstGeom prst="rect">
            <a:avLst/>
          </a:prstGeom>
          <a:ln w="12700">
            <a:miter lim="400000"/>
          </a:ln>
        </p:spPr>
      </p:pic>
      <p:sp>
        <p:nvSpPr>
          <p:cNvPr id="50" name="Shape 50"/>
          <p:cNvSpPr/>
          <p:nvPr/>
        </p:nvSpPr>
        <p:spPr>
          <a:xfrm>
            <a:off x="6770163" y="332176"/>
            <a:ext cx="5150765" cy="29131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700">
                <a:solidFill>
                  <a:srgbClr val="EE6EFF"/>
                </a:solidFill>
              </a:rPr>
              <a:t>Consuls</a:t>
            </a:r>
            <a:r>
              <a:rPr sz="2200">
                <a:solidFill>
                  <a:srgbClr val="EEEEEE"/>
                </a:solidFill>
              </a:rPr>
              <a:t> (2): both patricians</a:t>
            </a:r>
          </a:p>
          <a:p>
            <a:pPr lvl="0">
              <a:defRPr sz="1800">
                <a:solidFill>
                  <a:srgbClr val="000000"/>
                </a:solidFill>
              </a:defRPr>
            </a:pPr>
            <a:r>
              <a:rPr sz="2200">
                <a:solidFill>
                  <a:srgbClr val="EEEEEE"/>
                </a:solidFill>
              </a:rPr>
              <a:t>One could veto the other. “Veto”=“I forbid it”</a:t>
            </a:r>
          </a:p>
          <a:p>
            <a:pPr lvl="0">
              <a:defRPr sz="1800">
                <a:solidFill>
                  <a:srgbClr val="000000"/>
                </a:solidFill>
              </a:defRPr>
            </a:pPr>
            <a:r>
              <a:rPr sz="2200">
                <a:solidFill>
                  <a:srgbClr val="EEEEEE"/>
                </a:solidFill>
              </a:rPr>
              <a:t>Controlled army</a:t>
            </a:r>
          </a:p>
          <a:p>
            <a:pPr lvl="0">
              <a:defRPr sz="1800">
                <a:solidFill>
                  <a:srgbClr val="000000"/>
                </a:solidFill>
              </a:defRPr>
            </a:pPr>
            <a:r>
              <a:rPr sz="2200">
                <a:solidFill>
                  <a:srgbClr val="EEEEEE"/>
                </a:solidFill>
              </a:rPr>
              <a:t>Declare war</a:t>
            </a:r>
          </a:p>
          <a:p>
            <a:pPr lvl="0">
              <a:defRPr sz="1800">
                <a:solidFill>
                  <a:srgbClr val="000000"/>
                </a:solidFill>
              </a:defRPr>
            </a:pPr>
            <a:r>
              <a:rPr sz="2200">
                <a:solidFill>
                  <a:srgbClr val="EEEEEE"/>
                </a:solidFill>
              </a:rPr>
              <a:t>Tax</a:t>
            </a:r>
          </a:p>
          <a:p>
            <a:pPr lvl="0">
              <a:defRPr sz="1800">
                <a:solidFill>
                  <a:srgbClr val="000000"/>
                </a:solidFill>
              </a:defRPr>
            </a:pPr>
            <a:r>
              <a:rPr sz="2200">
                <a:solidFill>
                  <a:srgbClr val="EEEEEE"/>
                </a:solidFill>
              </a:rPr>
              <a:t>create laws</a:t>
            </a:r>
          </a:p>
          <a:p>
            <a:pPr lvl="0">
              <a:defRPr sz="1800">
                <a:solidFill>
                  <a:srgbClr val="000000"/>
                </a:solidFill>
              </a:defRPr>
            </a:pPr>
            <a:r>
              <a:rPr sz="2200">
                <a:solidFill>
                  <a:srgbClr val="EEEEEE"/>
                </a:solidFill>
              </a:rPr>
              <a:t>receive advice from Senate </a:t>
            </a:r>
          </a:p>
          <a:p>
            <a:pPr lvl="0">
              <a:defRPr sz="1800">
                <a:solidFill>
                  <a:srgbClr val="000000"/>
                </a:solidFill>
              </a:defRPr>
            </a:pPr>
            <a:r>
              <a:rPr sz="2200">
                <a:solidFill>
                  <a:srgbClr val="EEEEEE"/>
                </a:solidFill>
              </a:rPr>
              <a:t>(usually do what Senate wants)</a:t>
            </a:r>
          </a:p>
        </p:txBody>
      </p:sp>
      <p:sp>
        <p:nvSpPr>
          <p:cNvPr id="51" name="Shape 51"/>
          <p:cNvSpPr/>
          <p:nvPr/>
        </p:nvSpPr>
        <p:spPr>
          <a:xfrm>
            <a:off x="-115570" y="348589"/>
            <a:ext cx="3109744" cy="108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200"/>
            </a:lvl1pPr>
          </a:lstStyle>
          <a:p>
            <a:pPr lvl="0">
              <a:defRPr sz="1800">
                <a:solidFill>
                  <a:srgbClr val="000000"/>
                </a:solidFill>
              </a:defRPr>
            </a:pPr>
            <a:r>
              <a:rPr sz="3200">
                <a:solidFill>
                  <a:srgbClr val="EEEEEE"/>
                </a:solidFill>
              </a:rPr>
              <a:t>Before 2nd Century BC</a:t>
            </a:r>
          </a:p>
        </p:txBody>
      </p:sp>
      <p:sp>
        <p:nvSpPr>
          <p:cNvPr id="52" name="Shape 52"/>
          <p:cNvSpPr/>
          <p:nvPr/>
        </p:nvSpPr>
        <p:spPr>
          <a:xfrm>
            <a:off x="7458036" y="3283356"/>
            <a:ext cx="5175328" cy="30090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02E00"/>
                </a:solidFill>
              </a:rPr>
              <a:t>Senate (300)</a:t>
            </a:r>
          </a:p>
          <a:p>
            <a:pPr lvl="0">
              <a:defRPr sz="1800">
                <a:solidFill>
                  <a:srgbClr val="000000"/>
                </a:solidFill>
              </a:defRPr>
            </a:pPr>
            <a:r>
              <a:rPr sz="3800">
                <a:solidFill>
                  <a:srgbClr val="EEEEEE"/>
                </a:solidFill>
              </a:rPr>
              <a:t>wealthy families in Rome </a:t>
            </a:r>
          </a:p>
          <a:p>
            <a:pPr lvl="0">
              <a:defRPr sz="1800">
                <a:solidFill>
                  <a:srgbClr val="000000"/>
                </a:solidFill>
              </a:defRPr>
            </a:pPr>
            <a:r>
              <a:rPr sz="3800">
                <a:solidFill>
                  <a:srgbClr val="EEEEEE"/>
                </a:solidFill>
              </a:rPr>
              <a:t>Member for life</a:t>
            </a:r>
          </a:p>
          <a:p>
            <a:pPr lvl="0">
              <a:defRPr sz="1800">
                <a:solidFill>
                  <a:srgbClr val="000000"/>
                </a:solidFill>
              </a:defRPr>
            </a:pPr>
            <a:r>
              <a:rPr sz="3800">
                <a:solidFill>
                  <a:srgbClr val="EEEEEE"/>
                </a:solidFill>
              </a:rPr>
              <a:t>advised the consuls</a:t>
            </a:r>
          </a:p>
          <a:p>
            <a:pPr lvl="0">
              <a:defRPr sz="1800">
                <a:solidFill>
                  <a:srgbClr val="000000"/>
                </a:solidFill>
              </a:defRPr>
            </a:pPr>
            <a:r>
              <a:rPr sz="3800">
                <a:solidFill>
                  <a:srgbClr val="EEEEEE"/>
                </a:solidFill>
              </a:rPr>
              <a:t>could not make laws</a:t>
            </a:r>
          </a:p>
        </p:txBody>
      </p:sp>
      <p:sp>
        <p:nvSpPr>
          <p:cNvPr id="53" name="Shape 53"/>
          <p:cNvSpPr/>
          <p:nvPr/>
        </p:nvSpPr>
        <p:spPr>
          <a:xfrm>
            <a:off x="2894097" y="6868852"/>
            <a:ext cx="3502153" cy="1768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700">
                <a:solidFill>
                  <a:srgbClr val="40DA3E"/>
                </a:solidFill>
              </a:rPr>
              <a:t>Tribunes</a:t>
            </a:r>
          </a:p>
          <a:p>
            <a:pPr lvl="0">
              <a:defRPr sz="1800">
                <a:solidFill>
                  <a:srgbClr val="000000"/>
                </a:solidFill>
              </a:defRPr>
            </a:pPr>
            <a:r>
              <a:rPr sz="2700">
                <a:solidFill>
                  <a:srgbClr val="EEEEEE"/>
                </a:solidFill>
              </a:rPr>
              <a:t>spoke for the poor</a:t>
            </a:r>
          </a:p>
          <a:p>
            <a:pPr lvl="0">
              <a:defRPr sz="1800">
                <a:solidFill>
                  <a:srgbClr val="000000"/>
                </a:solidFill>
              </a:defRPr>
            </a:pPr>
            <a:r>
              <a:rPr sz="2700">
                <a:solidFill>
                  <a:srgbClr val="EEEEEE"/>
                </a:solidFill>
              </a:rPr>
              <a:t>could veto Senate’s vote</a:t>
            </a:r>
          </a:p>
          <a:p>
            <a:pPr lvl="0">
              <a:defRPr sz="1800">
                <a:solidFill>
                  <a:srgbClr val="000000"/>
                </a:solidFill>
              </a:defRPr>
            </a:pPr>
            <a:r>
              <a:rPr sz="2700">
                <a:solidFill>
                  <a:srgbClr val="EEEEEE"/>
                </a:solidFill>
              </a:rPr>
              <a:t>elected by Plebeians</a:t>
            </a:r>
          </a:p>
        </p:txBody>
      </p:sp>
      <p:pic>
        <p:nvPicPr>
          <p:cNvPr id="54" name="pasted-image.tif"/>
          <p:cNvPicPr/>
          <p:nvPr/>
        </p:nvPicPr>
        <p:blipFill>
          <a:blip r:embed="rId6">
            <a:extLst/>
          </a:blip>
          <a:stretch>
            <a:fillRect/>
          </a:stretch>
        </p:blipFill>
        <p:spPr>
          <a:xfrm>
            <a:off x="690314" y="7035502"/>
            <a:ext cx="2284177" cy="1739901"/>
          </a:xfrm>
          <a:prstGeom prst="rect">
            <a:avLst/>
          </a:prstGeom>
          <a:ln w="12700">
            <a:miter lim="400000"/>
          </a:ln>
        </p:spPr>
      </p:pic>
      <p:sp>
        <p:nvSpPr>
          <p:cNvPr id="55" name="Shape 55"/>
          <p:cNvSpPr/>
          <p:nvPr/>
        </p:nvSpPr>
        <p:spPr>
          <a:xfrm>
            <a:off x="9511286" y="7115969"/>
            <a:ext cx="2750301" cy="19345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2400"/>
              <a:t>Free Citizens</a:t>
            </a:r>
          </a:p>
          <a:p>
            <a:pPr lvl="0">
              <a:defRPr sz="1800">
                <a:solidFill>
                  <a:srgbClr val="000000"/>
                </a:solidFill>
              </a:defRPr>
            </a:pPr>
            <a:r>
              <a:rPr sz="2400">
                <a:solidFill>
                  <a:srgbClr val="EEEEEE"/>
                </a:solidFill>
              </a:rPr>
              <a:t>could vote on large issues</a:t>
            </a:r>
          </a:p>
          <a:p>
            <a:pPr lvl="0">
              <a:defRPr sz="1800">
                <a:solidFill>
                  <a:srgbClr val="000000"/>
                </a:solidFill>
              </a:defRPr>
            </a:pPr>
            <a:r>
              <a:rPr sz="2400">
                <a:solidFill>
                  <a:srgbClr val="EEEEEE"/>
                </a:solidFill>
              </a:rPr>
              <a:t>elected consuls, senate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1"/>
          <p:cNvGrpSpPr/>
          <p:nvPr/>
        </p:nvGrpSpPr>
        <p:grpSpPr>
          <a:xfrm>
            <a:off x="9025190" y="507817"/>
            <a:ext cx="3693320" cy="4732339"/>
            <a:chOff x="-31937" y="-31750"/>
            <a:chExt cx="3693318" cy="4732337"/>
          </a:xfrm>
        </p:grpSpPr>
        <p:pic>
          <p:nvPicPr>
            <p:cNvPr id="60" name="pasted-image.png"/>
            <p:cNvPicPr/>
            <p:nvPr/>
          </p:nvPicPr>
          <p:blipFill>
            <a:blip r:embed="rId3">
              <a:extLst/>
            </a:blip>
            <a:srcRect t="1102" b="1102"/>
            <a:stretch>
              <a:fillRect/>
            </a:stretch>
          </p:blipFill>
          <p:spPr>
            <a:xfrm>
              <a:off x="0" y="0"/>
              <a:ext cx="3629457" cy="4668827"/>
            </a:xfrm>
            <a:prstGeom prst="rect">
              <a:avLst/>
            </a:prstGeom>
            <a:ln>
              <a:noFill/>
            </a:ln>
            <a:effectLst/>
          </p:spPr>
        </p:pic>
        <p:pic>
          <p:nvPicPr>
            <p:cNvPr id="59" name="Picture 58"/>
            <p:cNvPicPr/>
            <p:nvPr/>
          </p:nvPicPr>
          <p:blipFill>
            <a:blip r:embed="rId4">
              <a:extLst/>
            </a:blip>
            <a:stretch>
              <a:fillRect/>
            </a:stretch>
          </p:blipFill>
          <p:spPr>
            <a:xfrm>
              <a:off x="-31938" y="-31750"/>
              <a:ext cx="3693320" cy="4732338"/>
            </a:xfrm>
            <a:prstGeom prst="rect">
              <a:avLst/>
            </a:prstGeom>
            <a:effectLst/>
          </p:spPr>
        </p:pic>
      </p:grpSp>
      <p:grpSp>
        <p:nvGrpSpPr>
          <p:cNvPr id="64" name="Group 64"/>
          <p:cNvGrpSpPr/>
          <p:nvPr/>
        </p:nvGrpSpPr>
        <p:grpSpPr>
          <a:xfrm>
            <a:off x="4509182" y="507817"/>
            <a:ext cx="4481116" cy="4732339"/>
            <a:chOff x="-31768" y="-31750"/>
            <a:chExt cx="4481115" cy="4732337"/>
          </a:xfrm>
        </p:grpSpPr>
        <p:pic>
          <p:nvPicPr>
            <p:cNvPr id="63" name="pasted-image.png"/>
            <p:cNvPicPr/>
            <p:nvPr/>
          </p:nvPicPr>
          <p:blipFill>
            <a:blip r:embed="rId5">
              <a:extLst/>
            </a:blip>
            <a:srcRect t="317" b="29090"/>
            <a:stretch>
              <a:fillRect/>
            </a:stretch>
          </p:blipFill>
          <p:spPr>
            <a:xfrm>
              <a:off x="0" y="0"/>
              <a:ext cx="4417650" cy="4668902"/>
            </a:xfrm>
            <a:prstGeom prst="rect">
              <a:avLst/>
            </a:prstGeom>
            <a:ln>
              <a:noFill/>
            </a:ln>
            <a:effectLst/>
          </p:spPr>
        </p:pic>
        <p:pic>
          <p:nvPicPr>
            <p:cNvPr id="62" name="Picture 61"/>
            <p:cNvPicPr/>
            <p:nvPr/>
          </p:nvPicPr>
          <p:blipFill>
            <a:blip r:embed="rId6">
              <a:extLst/>
            </a:blip>
            <a:stretch>
              <a:fillRect/>
            </a:stretch>
          </p:blipFill>
          <p:spPr>
            <a:xfrm>
              <a:off x="-31769" y="-31750"/>
              <a:ext cx="4481117" cy="4732338"/>
            </a:xfrm>
            <a:prstGeom prst="rect">
              <a:avLst/>
            </a:prstGeom>
            <a:effectLst/>
          </p:spPr>
        </p:pic>
      </p:grpSp>
      <p:grpSp>
        <p:nvGrpSpPr>
          <p:cNvPr id="67" name="Group 67"/>
          <p:cNvGrpSpPr/>
          <p:nvPr/>
        </p:nvGrpSpPr>
        <p:grpSpPr>
          <a:xfrm>
            <a:off x="474561" y="481425"/>
            <a:ext cx="4029076" cy="4785123"/>
            <a:chOff x="-31793" y="-31750"/>
            <a:chExt cx="4029075" cy="4785121"/>
          </a:xfrm>
        </p:grpSpPr>
        <p:pic>
          <p:nvPicPr>
            <p:cNvPr id="66" name="pasted-image.tif"/>
            <p:cNvPicPr/>
            <p:nvPr/>
          </p:nvPicPr>
          <p:blipFill>
            <a:blip r:embed="rId7">
              <a:extLst/>
            </a:blip>
            <a:srcRect t="4101" b="4101"/>
            <a:stretch>
              <a:fillRect/>
            </a:stretch>
          </p:blipFill>
          <p:spPr>
            <a:xfrm>
              <a:off x="0" y="0"/>
              <a:ext cx="3965698" cy="4721768"/>
            </a:xfrm>
            <a:prstGeom prst="rect">
              <a:avLst/>
            </a:prstGeom>
            <a:ln>
              <a:noFill/>
            </a:ln>
            <a:effectLst/>
          </p:spPr>
        </p:pic>
        <p:pic>
          <p:nvPicPr>
            <p:cNvPr id="65" name="Picture 64"/>
            <p:cNvPicPr/>
            <p:nvPr/>
          </p:nvPicPr>
          <p:blipFill>
            <a:blip r:embed="rId8">
              <a:extLst/>
            </a:blip>
            <a:stretch>
              <a:fillRect/>
            </a:stretch>
          </p:blipFill>
          <p:spPr>
            <a:xfrm>
              <a:off x="-31794" y="-31750"/>
              <a:ext cx="4029076" cy="4785122"/>
            </a:xfrm>
            <a:prstGeom prst="rect">
              <a:avLst/>
            </a:prstGeom>
            <a:effectLst/>
          </p:spPr>
        </p:pic>
      </p:grpSp>
      <p:sp>
        <p:nvSpPr>
          <p:cNvPr id="68" name="Shape 68"/>
          <p:cNvSpPr/>
          <p:nvPr/>
        </p:nvSpPr>
        <p:spPr>
          <a:xfrm>
            <a:off x="823201" y="6447673"/>
            <a:ext cx="11358398" cy="6722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EEEEEE"/>
                </a:solidFill>
              </a:rPr>
              <a:t>Crassus, Pompey &amp; Julius Caesar= victors in the civil wars</a:t>
            </a:r>
          </a:p>
        </p:txBody>
      </p:sp>
      <p:sp>
        <p:nvSpPr>
          <p:cNvPr id="69" name="Shape 69"/>
          <p:cNvSpPr/>
          <p:nvPr/>
        </p:nvSpPr>
        <p:spPr>
          <a:xfrm>
            <a:off x="4019729" y="6964157"/>
            <a:ext cx="4488587" cy="6722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EEEEEE"/>
                </a:solidFill>
              </a:rPr>
              <a:t>“The First Triumvirate”</a:t>
            </a:r>
          </a:p>
        </p:txBody>
      </p:sp>
      <p:sp>
        <p:nvSpPr>
          <p:cNvPr id="70" name="Shape 70"/>
          <p:cNvSpPr/>
          <p:nvPr/>
        </p:nvSpPr>
        <p:spPr>
          <a:xfrm>
            <a:off x="583831" y="7659424"/>
            <a:ext cx="11837138" cy="6722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EEEEEE"/>
                </a:solidFill>
              </a:rPr>
              <a:t>Triumvirate= a government by three people with equal power</a:t>
            </a:r>
          </a:p>
        </p:txBody>
      </p:sp>
      <p:sp>
        <p:nvSpPr>
          <p:cNvPr id="71" name="Shape 71"/>
          <p:cNvSpPr/>
          <p:nvPr/>
        </p:nvSpPr>
        <p:spPr>
          <a:xfrm>
            <a:off x="468266" y="5130980"/>
            <a:ext cx="3685337" cy="10808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200">
                <a:solidFill>
                  <a:srgbClr val="EEEEEE"/>
                </a:solidFill>
              </a:rPr>
              <a:t>Crassus</a:t>
            </a:r>
          </a:p>
          <a:p>
            <a:pPr lvl="0">
              <a:defRPr sz="1800">
                <a:solidFill>
                  <a:srgbClr val="000000"/>
                </a:solidFill>
              </a:defRPr>
            </a:pPr>
            <a:r>
              <a:rPr sz="3200">
                <a:solidFill>
                  <a:srgbClr val="EEEEEE"/>
                </a:solidFill>
              </a:rPr>
              <a:t>(richest man in Rome)</a:t>
            </a:r>
          </a:p>
        </p:txBody>
      </p:sp>
      <p:sp>
        <p:nvSpPr>
          <p:cNvPr id="72" name="Shape 72"/>
          <p:cNvSpPr/>
          <p:nvPr/>
        </p:nvSpPr>
        <p:spPr>
          <a:xfrm>
            <a:off x="5310684" y="5093235"/>
            <a:ext cx="2557426" cy="115631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400">
                <a:solidFill>
                  <a:srgbClr val="EEEEEE"/>
                </a:solidFill>
              </a:rPr>
              <a:t>Pompey</a:t>
            </a:r>
          </a:p>
          <a:p>
            <a:pPr lvl="0">
              <a:defRPr sz="1800">
                <a:solidFill>
                  <a:srgbClr val="000000"/>
                </a:solidFill>
              </a:defRPr>
            </a:pPr>
            <a:r>
              <a:rPr sz="3400">
                <a:solidFill>
                  <a:srgbClr val="EEEEEE"/>
                </a:solidFill>
              </a:rPr>
              <a:t>(military hero)</a:t>
            </a:r>
          </a:p>
        </p:txBody>
      </p:sp>
      <p:sp>
        <p:nvSpPr>
          <p:cNvPr id="73" name="Shape 73"/>
          <p:cNvSpPr/>
          <p:nvPr/>
        </p:nvSpPr>
        <p:spPr>
          <a:xfrm>
            <a:off x="9345877" y="5173538"/>
            <a:ext cx="2908936" cy="127381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500">
                <a:solidFill>
                  <a:srgbClr val="EEEEEE"/>
                </a:solidFill>
              </a:rPr>
              <a:t>Julius Caesar</a:t>
            </a:r>
          </a:p>
          <a:p>
            <a:pPr lvl="0">
              <a:defRPr sz="1800">
                <a:solidFill>
                  <a:srgbClr val="000000"/>
                </a:solidFill>
              </a:defRPr>
            </a:pPr>
            <a:r>
              <a:rPr sz="2500">
                <a:solidFill>
                  <a:srgbClr val="EEEEEE"/>
                </a:solidFill>
              </a:rPr>
              <a:t>(military commander </a:t>
            </a:r>
          </a:p>
          <a:p>
            <a:pPr lvl="0">
              <a:defRPr sz="1800">
                <a:solidFill>
                  <a:srgbClr val="000000"/>
                </a:solidFill>
              </a:defRPr>
            </a:pPr>
            <a:r>
              <a:rPr sz="2500">
                <a:solidFill>
                  <a:srgbClr val="EEEEEE"/>
                </a:solidFill>
              </a:rPr>
              <a:t>in Spain)</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9"/>
          <p:cNvGrpSpPr/>
          <p:nvPr/>
        </p:nvGrpSpPr>
        <p:grpSpPr>
          <a:xfrm>
            <a:off x="1149350" y="3348702"/>
            <a:ext cx="5524500" cy="5372101"/>
            <a:chOff x="-31750" y="-31750"/>
            <a:chExt cx="5524500" cy="5372100"/>
          </a:xfrm>
        </p:grpSpPr>
        <p:pic>
          <p:nvPicPr>
            <p:cNvPr id="78" name="pasted-image.tif"/>
            <p:cNvPicPr/>
            <p:nvPr/>
          </p:nvPicPr>
          <p:blipFill>
            <a:blip r:embed="rId3">
              <a:extLst/>
            </a:blip>
            <a:srcRect l="21153" r="10383"/>
            <a:stretch>
              <a:fillRect/>
            </a:stretch>
          </p:blipFill>
          <p:spPr>
            <a:xfrm>
              <a:off x="0" y="0"/>
              <a:ext cx="5461000" cy="5308600"/>
            </a:xfrm>
            <a:prstGeom prst="rect">
              <a:avLst/>
            </a:prstGeom>
            <a:ln>
              <a:noFill/>
            </a:ln>
            <a:effectLst/>
          </p:spPr>
        </p:pic>
        <p:pic>
          <p:nvPicPr>
            <p:cNvPr id="77" name="Picture 76"/>
            <p:cNvPicPr/>
            <p:nvPr/>
          </p:nvPicPr>
          <p:blipFill>
            <a:blip r:embed="rId4">
              <a:extLst/>
            </a:blip>
            <a:stretch>
              <a:fillRect/>
            </a:stretch>
          </p:blipFill>
          <p:spPr>
            <a:xfrm>
              <a:off x="-31750" y="-31750"/>
              <a:ext cx="5524500" cy="5372100"/>
            </a:xfrm>
            <a:prstGeom prst="rect">
              <a:avLst/>
            </a:prstGeom>
            <a:effectLst/>
          </p:spPr>
        </p:pic>
      </p:grpSp>
      <p:sp>
        <p:nvSpPr>
          <p:cNvPr id="80" name="Shape 80"/>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Julius Caesar</a:t>
            </a:r>
          </a:p>
        </p:txBody>
      </p:sp>
      <p:sp>
        <p:nvSpPr>
          <p:cNvPr id="81" name="Shape 81"/>
          <p:cNvSpPr>
            <a:spLocks noGrp="1"/>
          </p:cNvSpPr>
          <p:nvPr>
            <p:ph type="body" idx="1"/>
          </p:nvPr>
        </p:nvSpPr>
        <p:spPr>
          <a:xfrm>
            <a:off x="6958439" y="3139138"/>
            <a:ext cx="5310922" cy="5791229"/>
          </a:xfrm>
          <a:prstGeom prst="rect">
            <a:avLst/>
          </a:prstGeom>
        </p:spPr>
        <p:txBody>
          <a:bodyPr/>
          <a:lstStyle/>
          <a:p>
            <a:pPr marL="384047" lvl="0" indent="-384047" defTabSz="490727">
              <a:spcBef>
                <a:spcPts val="2500"/>
              </a:spcBef>
              <a:buBlip>
                <a:blip r:embed="rId5"/>
              </a:buBlip>
              <a:defRPr sz="1800">
                <a:solidFill>
                  <a:srgbClr val="000000"/>
                </a:solidFill>
              </a:defRPr>
            </a:pPr>
            <a:r>
              <a:rPr sz="2184">
                <a:solidFill>
                  <a:srgbClr val="EEEEEE"/>
                </a:solidFill>
              </a:rPr>
              <a:t>Titled dictator in 45BC</a:t>
            </a:r>
          </a:p>
          <a:p>
            <a:pPr marL="768095" lvl="1" indent="-384047" defTabSz="490727">
              <a:spcBef>
                <a:spcPts val="2500"/>
              </a:spcBef>
              <a:buBlip>
                <a:blip r:embed="rId5"/>
              </a:buBlip>
              <a:defRPr sz="1800">
                <a:solidFill>
                  <a:srgbClr val="000000"/>
                </a:solidFill>
              </a:defRPr>
            </a:pPr>
            <a:r>
              <a:rPr sz="2184">
                <a:solidFill>
                  <a:srgbClr val="EEEEEE"/>
                </a:solidFill>
              </a:rPr>
              <a:t>Dictator=absolute ruler</a:t>
            </a:r>
          </a:p>
          <a:p>
            <a:pPr marL="384047" lvl="0" indent="-384047" defTabSz="490727">
              <a:spcBef>
                <a:spcPts val="2500"/>
              </a:spcBef>
              <a:buBlip>
                <a:blip r:embed="rId5"/>
              </a:buBlip>
              <a:defRPr sz="1800">
                <a:solidFill>
                  <a:srgbClr val="000000"/>
                </a:solidFill>
              </a:defRPr>
            </a:pPr>
            <a:r>
              <a:rPr sz="2184">
                <a:solidFill>
                  <a:srgbClr val="EEEEEE"/>
                </a:solidFill>
              </a:rPr>
              <a:t>Dictators were usually only temporary in emergencies</a:t>
            </a:r>
          </a:p>
          <a:p>
            <a:pPr marL="384047" lvl="0" indent="-384047" defTabSz="490727">
              <a:spcBef>
                <a:spcPts val="2500"/>
              </a:spcBef>
              <a:buBlip>
                <a:blip r:embed="rId5"/>
              </a:buBlip>
              <a:defRPr sz="1800">
                <a:solidFill>
                  <a:srgbClr val="000000"/>
                </a:solidFill>
              </a:defRPr>
            </a:pPr>
            <a:r>
              <a:rPr sz="2184">
                <a:solidFill>
                  <a:srgbClr val="EEEEEE"/>
                </a:solidFill>
              </a:rPr>
              <a:t>Gave land to poor</a:t>
            </a:r>
          </a:p>
          <a:p>
            <a:pPr marL="384047" lvl="0" indent="-384047" defTabSz="490727">
              <a:spcBef>
                <a:spcPts val="2500"/>
              </a:spcBef>
              <a:buBlip>
                <a:blip r:embed="rId5"/>
              </a:buBlip>
              <a:defRPr sz="1800">
                <a:solidFill>
                  <a:srgbClr val="000000"/>
                </a:solidFill>
              </a:defRPr>
            </a:pPr>
            <a:r>
              <a:rPr sz="2184">
                <a:solidFill>
                  <a:srgbClr val="EEEEEE"/>
                </a:solidFill>
              </a:rPr>
              <a:t>increased size of senate with his supporters</a:t>
            </a:r>
          </a:p>
          <a:p>
            <a:pPr marL="384047" lvl="0" indent="-384047" defTabSz="490727">
              <a:spcBef>
                <a:spcPts val="2500"/>
              </a:spcBef>
              <a:buBlip>
                <a:blip r:embed="rId5"/>
              </a:buBlip>
              <a:defRPr sz="1800">
                <a:solidFill>
                  <a:srgbClr val="000000"/>
                </a:solidFill>
              </a:defRPr>
            </a:pPr>
            <a:r>
              <a:rPr sz="2184">
                <a:solidFill>
                  <a:srgbClr val="EEEEEE"/>
                </a:solidFill>
              </a:rPr>
              <a:t>The Senate feared he would remain dictator for life</a:t>
            </a:r>
          </a:p>
          <a:p>
            <a:pPr marL="384047" lvl="0" indent="-384047" defTabSz="490727">
              <a:spcBef>
                <a:spcPts val="2500"/>
              </a:spcBef>
              <a:buBlip>
                <a:blip r:embed="rId5"/>
              </a:buBlip>
              <a:defRPr sz="1800">
                <a:solidFill>
                  <a:srgbClr val="000000"/>
                </a:solidFill>
              </a:defRPr>
            </a:pPr>
            <a:r>
              <a:rPr sz="2184">
                <a:solidFill>
                  <a:srgbClr val="EEEEEE"/>
                </a:solidFill>
              </a:rPr>
              <a:t>Was assassinated on his throne in front of the Senate - 44BC</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7"/>
          <p:cNvGrpSpPr/>
          <p:nvPr/>
        </p:nvGrpSpPr>
        <p:grpSpPr>
          <a:xfrm>
            <a:off x="8734725" y="723899"/>
            <a:ext cx="4179095" cy="3962401"/>
            <a:chOff x="-31914" y="-31750"/>
            <a:chExt cx="4179093" cy="3962400"/>
          </a:xfrm>
        </p:grpSpPr>
        <p:pic>
          <p:nvPicPr>
            <p:cNvPr id="86" name="pasted-image.png"/>
            <p:cNvPicPr/>
            <p:nvPr/>
          </p:nvPicPr>
          <p:blipFill>
            <a:blip r:embed="rId2">
              <a:extLst/>
            </a:blip>
            <a:srcRect t="9277" b="14613"/>
            <a:stretch>
              <a:fillRect/>
            </a:stretch>
          </p:blipFill>
          <p:spPr>
            <a:xfrm>
              <a:off x="-1" y="0"/>
              <a:ext cx="4115266" cy="3898900"/>
            </a:xfrm>
            <a:prstGeom prst="rect">
              <a:avLst/>
            </a:prstGeom>
            <a:ln>
              <a:noFill/>
            </a:ln>
            <a:effectLst/>
          </p:spPr>
        </p:pic>
        <p:pic>
          <p:nvPicPr>
            <p:cNvPr id="85" name="Picture 84"/>
            <p:cNvPicPr/>
            <p:nvPr/>
          </p:nvPicPr>
          <p:blipFill>
            <a:blip r:embed="rId3">
              <a:extLst/>
            </a:blip>
            <a:stretch>
              <a:fillRect/>
            </a:stretch>
          </p:blipFill>
          <p:spPr>
            <a:xfrm>
              <a:off x="-31915" y="-31750"/>
              <a:ext cx="4179095" cy="3962400"/>
            </a:xfrm>
            <a:prstGeom prst="rect">
              <a:avLst/>
            </a:prstGeom>
            <a:effectLst/>
          </p:spPr>
        </p:pic>
      </p:grpSp>
      <p:grpSp>
        <p:nvGrpSpPr>
          <p:cNvPr id="90" name="Group 90"/>
          <p:cNvGrpSpPr/>
          <p:nvPr/>
        </p:nvGrpSpPr>
        <p:grpSpPr>
          <a:xfrm>
            <a:off x="5606727" y="743346"/>
            <a:ext cx="3652839" cy="3923508"/>
            <a:chOff x="-31749" y="-31570"/>
            <a:chExt cx="3652837" cy="3923506"/>
          </a:xfrm>
        </p:grpSpPr>
        <p:pic>
          <p:nvPicPr>
            <p:cNvPr id="89" name="pasted-image.tif"/>
            <p:cNvPicPr/>
            <p:nvPr/>
          </p:nvPicPr>
          <p:blipFill>
            <a:blip r:embed="rId4">
              <a:extLst/>
            </a:blip>
            <a:srcRect b="27771"/>
            <a:stretch>
              <a:fillRect/>
            </a:stretch>
          </p:blipFill>
          <p:spPr>
            <a:xfrm>
              <a:off x="0" y="0"/>
              <a:ext cx="3589338" cy="3860186"/>
            </a:xfrm>
            <a:prstGeom prst="rect">
              <a:avLst/>
            </a:prstGeom>
            <a:ln>
              <a:noFill/>
            </a:ln>
            <a:effectLst/>
          </p:spPr>
        </p:pic>
        <p:pic>
          <p:nvPicPr>
            <p:cNvPr id="88" name="Picture 87"/>
            <p:cNvPicPr/>
            <p:nvPr/>
          </p:nvPicPr>
          <p:blipFill>
            <a:blip r:embed="rId5">
              <a:extLst/>
            </a:blip>
            <a:stretch>
              <a:fillRect/>
            </a:stretch>
          </p:blipFill>
          <p:spPr>
            <a:xfrm>
              <a:off x="-31750" y="-31571"/>
              <a:ext cx="3652838" cy="3923507"/>
            </a:xfrm>
            <a:prstGeom prst="rect">
              <a:avLst/>
            </a:prstGeom>
            <a:effectLst/>
          </p:spPr>
        </p:pic>
      </p:grpSp>
      <p:sp>
        <p:nvSpPr>
          <p:cNvPr id="91" name="Shape 91"/>
          <p:cNvSpPr/>
          <p:nvPr/>
        </p:nvSpPr>
        <p:spPr>
          <a:xfrm>
            <a:off x="462733" y="383387"/>
            <a:ext cx="5087012" cy="18406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EEEEEE"/>
                </a:solidFill>
              </a:rPr>
              <a:t>After Caeser’s death…</a:t>
            </a:r>
          </a:p>
          <a:p>
            <a:pPr lvl="0">
              <a:defRPr sz="1800">
                <a:solidFill>
                  <a:srgbClr val="000000"/>
                </a:solidFill>
              </a:defRPr>
            </a:pPr>
            <a:r>
              <a:rPr sz="3800">
                <a:solidFill>
                  <a:srgbClr val="EEEEEE"/>
                </a:solidFill>
              </a:rPr>
              <a:t>2 men divided the empire</a:t>
            </a:r>
          </a:p>
        </p:txBody>
      </p:sp>
      <p:sp>
        <p:nvSpPr>
          <p:cNvPr id="92" name="Shape 92"/>
          <p:cNvSpPr/>
          <p:nvPr/>
        </p:nvSpPr>
        <p:spPr>
          <a:xfrm>
            <a:off x="113376" y="2151479"/>
            <a:ext cx="5785726" cy="7188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500">
                <a:solidFill>
                  <a:srgbClr val="EEEEEE"/>
                </a:solidFill>
              </a:rPr>
              <a:t>Octavian (Caeser’s grandnephew) took the west</a:t>
            </a:r>
          </a:p>
          <a:p>
            <a:pPr lvl="0">
              <a:defRPr sz="1800">
                <a:solidFill>
                  <a:srgbClr val="000000"/>
                </a:solidFill>
              </a:defRPr>
            </a:pPr>
            <a:endParaRPr sz="3500">
              <a:solidFill>
                <a:srgbClr val="EEEEEE"/>
              </a:solidFill>
            </a:endParaRPr>
          </a:p>
          <a:p>
            <a:pPr lvl="0">
              <a:defRPr sz="1800">
                <a:solidFill>
                  <a:srgbClr val="000000"/>
                </a:solidFill>
              </a:defRPr>
            </a:pPr>
            <a:endParaRPr sz="3500">
              <a:solidFill>
                <a:srgbClr val="EEEEEE"/>
              </a:solidFill>
            </a:endParaRPr>
          </a:p>
          <a:p>
            <a:pPr lvl="0">
              <a:defRPr sz="1800">
                <a:solidFill>
                  <a:srgbClr val="000000"/>
                </a:solidFill>
              </a:defRPr>
            </a:pPr>
            <a:r>
              <a:rPr sz="3500">
                <a:solidFill>
                  <a:srgbClr val="EEEEEE"/>
                </a:solidFill>
              </a:rPr>
              <a:t>Mark Antony (caeser’s assissant) took the east</a:t>
            </a:r>
          </a:p>
          <a:p>
            <a:pPr lvl="0">
              <a:defRPr sz="1800">
                <a:solidFill>
                  <a:srgbClr val="000000"/>
                </a:solidFill>
              </a:defRPr>
            </a:pPr>
            <a:endParaRPr sz="3500">
              <a:solidFill>
                <a:srgbClr val="EEEEEE"/>
              </a:solidFill>
            </a:endParaRPr>
          </a:p>
          <a:p>
            <a:pPr lvl="0">
              <a:defRPr sz="1800">
                <a:solidFill>
                  <a:srgbClr val="000000"/>
                </a:solidFill>
              </a:defRPr>
            </a:pPr>
            <a:endParaRPr sz="3500">
              <a:solidFill>
                <a:srgbClr val="EEEEEE"/>
              </a:solidFill>
            </a:endParaRPr>
          </a:p>
          <a:p>
            <a:pPr lvl="0">
              <a:defRPr sz="1800">
                <a:solidFill>
                  <a:srgbClr val="000000"/>
                </a:solidFill>
              </a:defRPr>
            </a:pPr>
            <a:r>
              <a:rPr sz="3500">
                <a:solidFill>
                  <a:srgbClr val="EEEEEE"/>
                </a:solidFill>
              </a:rPr>
              <a:t>Eventually the two leaders and their armies went to battle for the entire empire.</a:t>
            </a:r>
          </a:p>
          <a:p>
            <a:pPr lvl="0">
              <a:defRPr sz="1800">
                <a:solidFill>
                  <a:srgbClr val="000000"/>
                </a:solidFill>
              </a:defRPr>
            </a:pPr>
            <a:endParaRPr sz="3500">
              <a:solidFill>
                <a:srgbClr val="EEEEEE"/>
              </a:solidFill>
            </a:endParaRPr>
          </a:p>
        </p:txBody>
      </p:sp>
      <p:pic>
        <p:nvPicPr>
          <p:cNvPr id="93" name="pasted-image.tif"/>
          <p:cNvPicPr/>
          <p:nvPr/>
        </p:nvPicPr>
        <p:blipFill>
          <a:blip r:embed="rId6">
            <a:extLst/>
          </a:blip>
          <a:stretch>
            <a:fillRect/>
          </a:stretch>
        </p:blipFill>
        <p:spPr>
          <a:xfrm>
            <a:off x="5873241" y="4803890"/>
            <a:ext cx="6652137" cy="446382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7"/>
          <p:cNvGrpSpPr/>
          <p:nvPr/>
        </p:nvGrpSpPr>
        <p:grpSpPr>
          <a:xfrm>
            <a:off x="355600" y="368300"/>
            <a:ext cx="12280900" cy="6330950"/>
            <a:chOff x="-31750" y="-31750"/>
            <a:chExt cx="12280900" cy="6330950"/>
          </a:xfrm>
        </p:grpSpPr>
        <p:pic>
          <p:nvPicPr>
            <p:cNvPr id="96" name="pasted-image.tif"/>
            <p:cNvPicPr/>
            <p:nvPr/>
          </p:nvPicPr>
          <p:blipFill>
            <a:blip r:embed="rId2">
              <a:extLst/>
            </a:blip>
            <a:srcRect t="13358" b="13358"/>
            <a:stretch>
              <a:fillRect/>
            </a:stretch>
          </p:blipFill>
          <p:spPr>
            <a:xfrm>
              <a:off x="0" y="0"/>
              <a:ext cx="12217400" cy="6267286"/>
            </a:xfrm>
            <a:prstGeom prst="rect">
              <a:avLst/>
            </a:prstGeom>
            <a:ln>
              <a:noFill/>
            </a:ln>
            <a:effectLst/>
          </p:spPr>
        </p:pic>
        <p:pic>
          <p:nvPicPr>
            <p:cNvPr id="95" name="Picture 94"/>
            <p:cNvPicPr/>
            <p:nvPr/>
          </p:nvPicPr>
          <p:blipFill>
            <a:blip r:embed="rId3">
              <a:extLst/>
            </a:blip>
            <a:stretch>
              <a:fillRect/>
            </a:stretch>
          </p:blipFill>
          <p:spPr>
            <a:xfrm>
              <a:off x="-31750" y="-31750"/>
              <a:ext cx="12280900" cy="6330950"/>
            </a:xfrm>
            <a:prstGeom prst="rect">
              <a:avLst/>
            </a:prstGeom>
            <a:effectLst/>
          </p:spPr>
        </p:pic>
      </p:grpSp>
      <p:sp>
        <p:nvSpPr>
          <p:cNvPr id="98" name="Shape 98"/>
          <p:cNvSpPr>
            <a:spLocks noGrp="1"/>
          </p:cNvSpPr>
          <p:nvPr>
            <p:ph type="body" idx="1"/>
          </p:nvPr>
        </p:nvSpPr>
        <p:spPr>
          <a:xfrm>
            <a:off x="635000" y="6841025"/>
            <a:ext cx="11734801" cy="2413129"/>
          </a:xfrm>
          <a:prstGeom prst="rect">
            <a:avLst/>
          </a:prstGeom>
        </p:spPr>
        <p:txBody>
          <a:bodyPr/>
          <a:lstStyle/>
          <a:p>
            <a:pPr lvl="0" defTabSz="239522">
              <a:defRPr sz="1800">
                <a:solidFill>
                  <a:srgbClr val="000000"/>
                </a:solidFill>
              </a:defRPr>
            </a:pPr>
            <a:endParaRPr sz="1435">
              <a:solidFill>
                <a:srgbClr val="EEEEEE"/>
              </a:solidFill>
            </a:endParaRPr>
          </a:p>
          <a:p>
            <a:pPr lvl="0" defTabSz="239522">
              <a:defRPr sz="1800">
                <a:solidFill>
                  <a:srgbClr val="000000"/>
                </a:solidFill>
              </a:defRPr>
            </a:pPr>
            <a:r>
              <a:rPr sz="1435">
                <a:solidFill>
                  <a:srgbClr val="EEEEEE"/>
                </a:solidFill>
              </a:rPr>
              <a:t>“</a:t>
            </a:r>
            <a:r>
              <a:rPr sz="2214">
                <a:solidFill>
                  <a:srgbClr val="EEEEEE"/>
                </a:solidFill>
              </a:rPr>
              <a:t>Antony was the first to commit suicide, by the sword. Cleopatra threw herself at Octavian’s feet….It was not her life she was after…but a portion of her kingdom. When she realized this was hopeless…. she took advantage of her guard’s carelessness to ger herself into the royal tomb. Once there, she put on the royal robes… lay down in a richly perfumed coffin beside her Antony. Then she applied poisonous snakes to her veins and passed into death as though into a sleep” </a:t>
            </a:r>
          </a:p>
          <a:p>
            <a:pPr lvl="0" defTabSz="239522">
              <a:defRPr sz="1800">
                <a:solidFill>
                  <a:srgbClr val="000000"/>
                </a:solidFill>
              </a:defRPr>
            </a:pPr>
            <a:r>
              <a:rPr sz="2214">
                <a:solidFill>
                  <a:srgbClr val="EEEEEE"/>
                </a:solidFill>
              </a:rPr>
              <a:t>-Florus, Epitome of Roman History</a:t>
            </a:r>
          </a:p>
        </p:txBody>
      </p:sp>
      <p:sp>
        <p:nvSpPr>
          <p:cNvPr id="99" name="Shape 99"/>
          <p:cNvSpPr/>
          <p:nvPr/>
        </p:nvSpPr>
        <p:spPr>
          <a:xfrm>
            <a:off x="1185750" y="5814709"/>
            <a:ext cx="10555200" cy="779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2200">
                <a:solidFill>
                  <a:srgbClr val="EEEEEE"/>
                </a:solidFill>
              </a:rPr>
              <a:t>Mark Antony allied with the Egyptians (plus he had a relationship with queen Cleopatra VII)</a:t>
            </a:r>
          </a:p>
          <a:p>
            <a:pPr lvl="0">
              <a:defRPr sz="1800">
                <a:solidFill>
                  <a:srgbClr val="000000"/>
                </a:solidFill>
              </a:defRPr>
            </a:pPr>
            <a:r>
              <a:rPr sz="2200">
                <a:solidFill>
                  <a:srgbClr val="EEEEEE"/>
                </a:solidFill>
              </a:rPr>
              <a:t>They were defeated by Octavian and they fled to Egypt where they committed suicide together</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3"/>
          <p:cNvGrpSpPr/>
          <p:nvPr/>
        </p:nvGrpSpPr>
        <p:grpSpPr>
          <a:xfrm>
            <a:off x="1796256" y="3348702"/>
            <a:ext cx="4230688" cy="5372101"/>
            <a:chOff x="-31868" y="-31750"/>
            <a:chExt cx="4230687" cy="5372100"/>
          </a:xfrm>
        </p:grpSpPr>
        <p:pic>
          <p:nvPicPr>
            <p:cNvPr id="102" name="pasted-image.tif"/>
            <p:cNvPicPr/>
            <p:nvPr/>
          </p:nvPicPr>
          <p:blipFill>
            <a:blip r:embed="rId2">
              <a:extLst/>
            </a:blip>
            <a:srcRect t="1063" b="14159"/>
            <a:stretch>
              <a:fillRect/>
            </a:stretch>
          </p:blipFill>
          <p:spPr>
            <a:xfrm>
              <a:off x="0" y="0"/>
              <a:ext cx="4166952" cy="5308600"/>
            </a:xfrm>
            <a:prstGeom prst="rect">
              <a:avLst/>
            </a:prstGeom>
            <a:ln>
              <a:noFill/>
            </a:ln>
            <a:effectLst/>
          </p:spPr>
        </p:pic>
        <p:pic>
          <p:nvPicPr>
            <p:cNvPr id="101" name="Picture 100"/>
            <p:cNvPicPr/>
            <p:nvPr/>
          </p:nvPicPr>
          <p:blipFill>
            <a:blip r:embed="rId3">
              <a:extLst/>
            </a:blip>
            <a:stretch>
              <a:fillRect/>
            </a:stretch>
          </p:blipFill>
          <p:spPr>
            <a:xfrm>
              <a:off x="-31869" y="-31750"/>
              <a:ext cx="4230689" cy="5372100"/>
            </a:xfrm>
            <a:prstGeom prst="rect">
              <a:avLst/>
            </a:prstGeom>
            <a:effectLst/>
          </p:spPr>
        </p:pic>
      </p:grpSp>
      <p:sp>
        <p:nvSpPr>
          <p:cNvPr id="104" name="Shape 104"/>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The Age of Augustus</a:t>
            </a:r>
          </a:p>
          <a:p>
            <a:pPr lvl="0">
              <a:defRPr sz="1800" b="0" spc="0">
                <a:solidFill>
                  <a:srgbClr val="000000"/>
                </a:solidFill>
              </a:defRPr>
            </a:pPr>
            <a:r>
              <a:rPr sz="4800" b="1" spc="-144">
                <a:solidFill>
                  <a:srgbClr val="EEEEEE"/>
                </a:solidFill>
              </a:rPr>
              <a:t>31 BC-14 AD</a:t>
            </a:r>
          </a:p>
        </p:txBody>
      </p:sp>
      <p:sp>
        <p:nvSpPr>
          <p:cNvPr id="105" name="Shape 105"/>
          <p:cNvSpPr>
            <a:spLocks noGrp="1"/>
          </p:cNvSpPr>
          <p:nvPr>
            <p:ph type="body" idx="1"/>
          </p:nvPr>
        </p:nvSpPr>
        <p:spPr>
          <a:xfrm>
            <a:off x="6750681" y="2754350"/>
            <a:ext cx="5726438" cy="6560805"/>
          </a:xfrm>
          <a:prstGeom prst="rect">
            <a:avLst/>
          </a:prstGeom>
        </p:spPr>
        <p:txBody>
          <a:bodyPr/>
          <a:lstStyle/>
          <a:p>
            <a:pPr marL="393192" lvl="0" indent="-393192" defTabSz="502412">
              <a:spcBef>
                <a:spcPts val="2500"/>
              </a:spcBef>
              <a:buBlip>
                <a:blip r:embed="rId4"/>
              </a:buBlip>
              <a:defRPr sz="1800">
                <a:solidFill>
                  <a:srgbClr val="000000"/>
                </a:solidFill>
              </a:defRPr>
            </a:pPr>
            <a:r>
              <a:rPr sz="2236">
                <a:solidFill>
                  <a:srgbClr val="EEEEEE"/>
                </a:solidFill>
              </a:rPr>
              <a:t>At 32 yrs old, Octavian became ruler of all the Roman world.</a:t>
            </a:r>
          </a:p>
          <a:p>
            <a:pPr marL="393192" lvl="0" indent="-393192" defTabSz="502412">
              <a:spcBef>
                <a:spcPts val="2500"/>
              </a:spcBef>
              <a:buBlip>
                <a:blip r:embed="rId4"/>
              </a:buBlip>
              <a:defRPr sz="1800">
                <a:solidFill>
                  <a:srgbClr val="000000"/>
                </a:solidFill>
              </a:defRPr>
            </a:pPr>
            <a:r>
              <a:rPr sz="2236">
                <a:solidFill>
                  <a:srgbClr val="EEEEEE"/>
                </a:solidFill>
              </a:rPr>
              <a:t>1st Roman Emperor</a:t>
            </a:r>
          </a:p>
          <a:p>
            <a:pPr marL="393192" lvl="0" indent="-393192" defTabSz="502412">
              <a:spcBef>
                <a:spcPts val="2500"/>
              </a:spcBef>
              <a:buBlip>
                <a:blip r:embed="rId4"/>
              </a:buBlip>
              <a:defRPr sz="1800">
                <a:solidFill>
                  <a:srgbClr val="000000"/>
                </a:solidFill>
              </a:defRPr>
            </a:pPr>
            <a:r>
              <a:rPr sz="2236">
                <a:solidFill>
                  <a:srgbClr val="EEEEEE"/>
                </a:solidFill>
              </a:rPr>
              <a:t>Senate changes his name to “Augustus”- the ”revered one”</a:t>
            </a:r>
          </a:p>
          <a:p>
            <a:pPr marL="393192" lvl="0" indent="-393192" defTabSz="502412">
              <a:spcBef>
                <a:spcPts val="2500"/>
              </a:spcBef>
              <a:buBlip>
                <a:blip r:embed="rId4"/>
              </a:buBlip>
              <a:defRPr sz="1800">
                <a:solidFill>
                  <a:srgbClr val="000000"/>
                </a:solidFill>
              </a:defRPr>
            </a:pPr>
            <a:r>
              <a:rPr sz="2236">
                <a:solidFill>
                  <a:srgbClr val="EEEEEE"/>
                </a:solidFill>
              </a:rPr>
              <a:t>Civil wars ended</a:t>
            </a:r>
          </a:p>
          <a:p>
            <a:pPr marL="393192" lvl="0" indent="-393192" defTabSz="502412">
              <a:spcBef>
                <a:spcPts val="2500"/>
              </a:spcBef>
              <a:buBlip>
                <a:blip r:embed="rId4"/>
              </a:buBlip>
              <a:defRPr sz="1800">
                <a:solidFill>
                  <a:srgbClr val="000000"/>
                </a:solidFill>
              </a:defRPr>
            </a:pPr>
            <a:r>
              <a:rPr sz="2236">
                <a:solidFill>
                  <a:srgbClr val="EEEEEE"/>
                </a:solidFill>
              </a:rPr>
              <a:t>Decided the Senate &amp; Consuls were in charge </a:t>
            </a:r>
          </a:p>
          <a:p>
            <a:pPr marL="393192" lvl="0" indent="-393192" defTabSz="502412">
              <a:spcBef>
                <a:spcPts val="2500"/>
              </a:spcBef>
              <a:buBlip>
                <a:blip r:embed="rId4"/>
              </a:buBlip>
              <a:defRPr sz="1800">
                <a:solidFill>
                  <a:srgbClr val="000000"/>
                </a:solidFill>
              </a:defRPr>
            </a:pPr>
            <a:r>
              <a:rPr sz="2236">
                <a:solidFill>
                  <a:srgbClr val="EEEEEE"/>
                </a:solidFill>
              </a:rPr>
              <a:t>Made the Senate vote to give him power of the tribunes (so he could veto the Senate)</a:t>
            </a:r>
          </a:p>
          <a:p>
            <a:pPr marL="393192" lvl="0" indent="-393192" defTabSz="502412">
              <a:spcBef>
                <a:spcPts val="2500"/>
              </a:spcBef>
              <a:buBlip>
                <a:blip r:embed="rId4"/>
              </a:buBlip>
              <a:defRPr sz="1800">
                <a:solidFill>
                  <a:srgbClr val="000000"/>
                </a:solidFill>
              </a:defRPr>
            </a:pPr>
            <a:r>
              <a:rPr sz="2236">
                <a:solidFill>
                  <a:srgbClr val="EEEEEE"/>
                </a:solidFill>
              </a:rPr>
              <a:t>Took control over the army. Conquered many lands (except Germany, which made him mad)</a:t>
            </a:r>
          </a:p>
          <a:p>
            <a:pPr marL="393192" lvl="0" indent="-393192" defTabSz="502412">
              <a:spcBef>
                <a:spcPts val="2500"/>
              </a:spcBef>
              <a:buBlip>
                <a:blip r:embed="rId4"/>
              </a:buBlip>
              <a:defRPr sz="1800">
                <a:solidFill>
                  <a:srgbClr val="000000"/>
                </a:solidFill>
              </a:defRPr>
            </a:pPr>
            <a:r>
              <a:rPr sz="2236">
                <a:solidFill>
                  <a:srgbClr val="EEEEEE"/>
                </a:solidFill>
              </a:rPr>
              <a:t>This absolute power lasted 1500 yrs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9"/>
          <p:cNvGrpSpPr/>
          <p:nvPr/>
        </p:nvGrpSpPr>
        <p:grpSpPr>
          <a:xfrm rot="140475">
            <a:off x="620267" y="1034174"/>
            <a:ext cx="8629612" cy="6097589"/>
            <a:chOff x="-31930" y="-31750"/>
            <a:chExt cx="8629611" cy="6097587"/>
          </a:xfrm>
        </p:grpSpPr>
        <p:pic>
          <p:nvPicPr>
            <p:cNvPr id="108" name="pasted-image.tif"/>
            <p:cNvPicPr/>
            <p:nvPr/>
          </p:nvPicPr>
          <p:blipFill>
            <a:blip r:embed="rId2">
              <a:extLst/>
            </a:blip>
            <a:stretch>
              <a:fillRect/>
            </a:stretch>
          </p:blipFill>
          <p:spPr>
            <a:xfrm>
              <a:off x="-1" y="0"/>
              <a:ext cx="8565755" cy="6034088"/>
            </a:xfrm>
            <a:prstGeom prst="rect">
              <a:avLst/>
            </a:prstGeom>
            <a:ln>
              <a:noFill/>
            </a:ln>
            <a:effectLst/>
          </p:spPr>
        </p:pic>
        <p:pic>
          <p:nvPicPr>
            <p:cNvPr id="107" name="Picture 106"/>
            <p:cNvPicPr/>
            <p:nvPr/>
          </p:nvPicPr>
          <p:blipFill>
            <a:blip r:embed="rId3">
              <a:extLst/>
            </a:blip>
            <a:stretch>
              <a:fillRect/>
            </a:stretch>
          </p:blipFill>
          <p:spPr>
            <a:xfrm>
              <a:off x="-31931" y="-31750"/>
              <a:ext cx="8629612" cy="6097588"/>
            </a:xfrm>
            <a:prstGeom prst="rect">
              <a:avLst/>
            </a:prstGeom>
            <a:effectLst/>
          </p:spPr>
        </p:pic>
      </p:grpSp>
      <p:sp>
        <p:nvSpPr>
          <p:cNvPr id="110" name="Shape 110"/>
          <p:cNvSpPr>
            <a:spLocks noGrp="1"/>
          </p:cNvSpPr>
          <p:nvPr>
            <p:ph type="title"/>
          </p:nvPr>
        </p:nvSpPr>
        <p:spPr>
          <a:xfrm>
            <a:off x="8122912" y="1223774"/>
            <a:ext cx="5588001" cy="4102101"/>
          </a:xfrm>
          <a:prstGeom prst="rect">
            <a:avLst/>
          </a:prstGeom>
        </p:spPr>
        <p:txBody>
          <a:bodyPr/>
          <a:lstStyle/>
          <a:p>
            <a:pPr lvl="0">
              <a:defRPr sz="1800" b="0" spc="0">
                <a:solidFill>
                  <a:srgbClr val="000000"/>
                </a:solidFill>
              </a:defRPr>
            </a:pPr>
            <a:r>
              <a:rPr sz="4800" b="1" spc="-144">
                <a:solidFill>
                  <a:srgbClr val="EEEEEE"/>
                </a:solidFill>
              </a:rPr>
              <a:t>The Early Empire</a:t>
            </a:r>
          </a:p>
        </p:txBody>
      </p:sp>
      <p:sp>
        <p:nvSpPr>
          <p:cNvPr id="111" name="Shape 111"/>
          <p:cNvSpPr>
            <a:spLocks noGrp="1"/>
          </p:cNvSpPr>
          <p:nvPr>
            <p:ph type="body" idx="1"/>
          </p:nvPr>
        </p:nvSpPr>
        <p:spPr>
          <a:xfrm>
            <a:off x="748842" y="7285546"/>
            <a:ext cx="11507116" cy="3619501"/>
          </a:xfrm>
          <a:prstGeom prst="rect">
            <a:avLst/>
          </a:prstGeom>
        </p:spPr>
        <p:txBody>
          <a:bodyPr/>
          <a:lstStyle/>
          <a:p>
            <a:pPr lvl="0">
              <a:defRPr sz="1800">
                <a:solidFill>
                  <a:srgbClr val="000000"/>
                </a:solidFill>
              </a:defRPr>
            </a:pPr>
            <a:r>
              <a:rPr sz="2400">
                <a:solidFill>
                  <a:srgbClr val="EEEEEE"/>
                </a:solidFill>
              </a:rPr>
              <a:t>Augustus’ new political system allowed him to chose his successors (next emperor in line)</a:t>
            </a:r>
          </a:p>
          <a:p>
            <a:pPr lvl="0">
              <a:defRPr sz="1800">
                <a:solidFill>
                  <a:srgbClr val="000000"/>
                </a:solidFill>
              </a:defRPr>
            </a:pPr>
            <a:endParaRPr sz="2400">
              <a:solidFill>
                <a:srgbClr val="EEEEEE"/>
              </a:solidFill>
            </a:endParaRPr>
          </a:p>
          <a:p>
            <a:pPr lvl="0">
              <a:defRPr sz="1800">
                <a:solidFill>
                  <a:srgbClr val="000000"/>
                </a:solidFill>
              </a:defRPr>
            </a:pPr>
            <a:r>
              <a:rPr sz="2400">
                <a:solidFill>
                  <a:srgbClr val="EEEEEE"/>
                </a:solidFill>
              </a:rPr>
              <a:t>After his death in 180AD, the first 4 emperors were from is family.</a:t>
            </a:r>
          </a:p>
          <a:p>
            <a:pPr lvl="0">
              <a:defRPr sz="1800">
                <a:solidFill>
                  <a:srgbClr val="000000"/>
                </a:solidFill>
              </a:defRPr>
            </a:pPr>
            <a:endParaRPr sz="2400">
              <a:solidFill>
                <a:srgbClr val="EEEEEE"/>
              </a:solidFill>
            </a:endParaRPr>
          </a:p>
          <a:p>
            <a:pPr lvl="0">
              <a:defRPr sz="1800">
                <a:solidFill>
                  <a:srgbClr val="000000"/>
                </a:solidFill>
              </a:defRPr>
            </a:pPr>
            <a:r>
              <a:rPr sz="2400">
                <a:solidFill>
                  <a:srgbClr val="EEEEEE"/>
                </a:solidFill>
              </a:rPr>
              <a:t>These emperors took more and more power over time and became very corrupt</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821</Words>
  <Application>Microsoft Office PowerPoint</Application>
  <PresentationFormat>Custom</PresentationFormat>
  <Paragraphs>101</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New_Template6</vt:lpstr>
      <vt:lpstr>Roman Government</vt:lpstr>
      <vt:lpstr>PowerPoint Presentation</vt:lpstr>
      <vt:lpstr>PowerPoint Presentation</vt:lpstr>
      <vt:lpstr>PowerPoint Presentation</vt:lpstr>
      <vt:lpstr>Julius Caesar</vt:lpstr>
      <vt:lpstr>PowerPoint Presentation</vt:lpstr>
      <vt:lpstr>PowerPoint Presentation</vt:lpstr>
      <vt:lpstr>The Age of Augustus 31 BC-14 AD</vt:lpstr>
      <vt:lpstr>The Early Empire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Government</dc:title>
  <dc:creator>Christina Walton</dc:creator>
  <cp:lastModifiedBy>Christina Walton</cp:lastModifiedBy>
  <cp:revision>2</cp:revision>
  <cp:lastPrinted>2015-10-08T17:01:12Z</cp:lastPrinted>
  <dcterms:modified xsi:type="dcterms:W3CDTF">2015-10-08T21:10:25Z</dcterms:modified>
</cp:coreProperties>
</file>