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2" autoAdjust="0"/>
  </p:normalViewPr>
  <p:slideViewPr>
    <p:cSldViewPr>
      <p:cViewPr varScale="1">
        <p:scale>
          <a:sx n="78" d="100"/>
          <a:sy n="78" d="100"/>
        </p:scale>
        <p:origin x="-156" y="-84"/>
      </p:cViewPr>
      <p:guideLst>
        <p:guide orient="horz" pos="2160"/>
        <p:guide pos="2880"/>
      </p:guideLst>
    </p:cSldViewPr>
  </p:slideViewPr>
  <p:outlineViewPr>
    <p:cViewPr>
      <p:scale>
        <a:sx n="33" d="100"/>
        <a:sy n="33" d="100"/>
      </p:scale>
      <p:origin x="48" y="106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310B1-A761-4518-8F62-DEEBCBC80BB9}" type="datetimeFigureOut">
              <a:rPr lang="en-US" smtClean="0"/>
              <a:pPr/>
              <a:t>3/13/2017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CFFDC-DD5E-42E7-81AD-66883C78622E}" type="slidenum">
              <a:rPr lang="en-US" smtClean="0"/>
              <a:pPr/>
              <a:t>‹#›</a:t>
            </a:fld>
            <a:endParaRPr lang="en-US"/>
          </a:p>
        </p:txBody>
      </p:sp>
    </p:spTree>
    <p:extLst>
      <p:ext uri="{BB962C8B-B14F-4D97-AF65-F5344CB8AC3E}">
        <p14:creationId xmlns:p14="http://schemas.microsoft.com/office/powerpoint/2010/main" val="250709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1EA5252A-C0EA-4F94-AFE3-5A22A3B8F481}" type="slidenum">
              <a:rPr lang="en-US" sz="1200" smtClean="0"/>
              <a:pPr eaLnBrk="1" hangingPunct="1"/>
              <a:t>2</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AC160BE-47BB-46DF-A142-5A1582297746}" type="slidenum">
              <a:rPr lang="en-US" sz="1200" smtClean="0"/>
              <a:pPr eaLnBrk="1" hangingPunct="1"/>
              <a:t>3</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Britain built India’s infrastructure such as rail, telegraph lines, dams, canals to make India more like a modern European country.</a:t>
            </a:r>
          </a:p>
          <a:p>
            <a:pPr eaLnBrk="1" hangingPunct="1"/>
            <a:r>
              <a:rPr lang="en-US" dirty="0" smtClean="0"/>
              <a:t>However, Indians were treated like second class citizens in their own country and were often discriminated against.</a:t>
            </a:r>
          </a:p>
          <a:p>
            <a:pPr eaLnBrk="1" hangingPunct="1"/>
            <a:r>
              <a:rPr lang="en-US" dirty="0" smtClean="0"/>
              <a:t>Indian Nationalism started to develop by the late 1800s to resist British control. They formed the Indian National Congress in 1885 and called for self-rule by the early 1900s.</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84A63B-2D1A-4D99-9643-EDFA525C5419}" type="slidenum">
              <a:rPr lang="en-US" smtClean="0">
                <a:latin typeface="Arial" charset="0"/>
              </a:rPr>
              <a:pPr/>
              <a:t>4</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Insert a picture with the arrows</a:t>
            </a:r>
          </a:p>
          <a:p>
            <a:pPr eaLnBrk="1" hangingPunct="1"/>
            <a:endParaRPr lang="en-US" dirty="0" smtClean="0"/>
          </a:p>
          <a:p>
            <a:pPr eaLnBrk="1" hangingPunct="1"/>
            <a:r>
              <a:rPr lang="en-US" dirty="0" smtClean="0"/>
              <a:t>This French</a:t>
            </a:r>
            <a:r>
              <a:rPr lang="en-US" baseline="0" dirty="0" smtClean="0"/>
              <a:t> political cartoon shows the 5 rulers dividing up China into spheres of influence.  Note that the rule of China does not have any say into their dividing up the territory and trading rights. </a:t>
            </a: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274EC7-A13C-4405-BF58-26DA26D6D0F1}" type="slidenum">
              <a:rPr lang="en-US" smtClean="0">
                <a:latin typeface="Arial" charset="0"/>
              </a:rPr>
              <a:pPr/>
              <a:t>10</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DF8EF-8256-453A-AB4F-C2A2BCEC3C20}"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61935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DF8EF-8256-453A-AB4F-C2A2BCEC3C20}"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14291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DF8EF-8256-453A-AB4F-C2A2BCEC3C20}"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160203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1B2AC9-1B6A-4173-B4CB-2164BEF5F8A7}" type="slidenum">
              <a:rPr lang="en-US"/>
              <a:pPr>
                <a:defRPr/>
              </a:pPr>
              <a:t>‹#›</a:t>
            </a:fld>
            <a:endParaRPr lang="en-US"/>
          </a:p>
        </p:txBody>
      </p:sp>
    </p:spTree>
    <p:extLst>
      <p:ext uri="{BB962C8B-B14F-4D97-AF65-F5344CB8AC3E}">
        <p14:creationId xmlns:p14="http://schemas.microsoft.com/office/powerpoint/2010/main" val="413971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DF8EF-8256-453A-AB4F-C2A2BCEC3C20}"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21565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DF8EF-8256-453A-AB4F-C2A2BCEC3C20}"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650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DF8EF-8256-453A-AB4F-C2A2BCEC3C20}"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4849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DF8EF-8256-453A-AB4F-C2A2BCEC3C20}" type="datetimeFigureOut">
              <a:rPr lang="en-US" smtClean="0"/>
              <a:pPr/>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54165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DF8EF-8256-453A-AB4F-C2A2BCEC3C20}" type="datetimeFigureOut">
              <a:rPr lang="en-US" smtClean="0"/>
              <a:pPr/>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26583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DF8EF-8256-453A-AB4F-C2A2BCEC3C20}" type="datetimeFigureOut">
              <a:rPr lang="en-US" smtClean="0"/>
              <a:pPr/>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135635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DF8EF-8256-453A-AB4F-C2A2BCEC3C20}"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326910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DF8EF-8256-453A-AB4F-C2A2BCEC3C20}"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FD47D-E7EE-451C-8C2C-9DFEEBA29338}" type="slidenum">
              <a:rPr lang="en-US" smtClean="0"/>
              <a:pPr/>
              <a:t>‹#›</a:t>
            </a:fld>
            <a:endParaRPr lang="en-US"/>
          </a:p>
        </p:txBody>
      </p:sp>
    </p:spTree>
    <p:extLst>
      <p:ext uri="{BB962C8B-B14F-4D97-AF65-F5344CB8AC3E}">
        <p14:creationId xmlns:p14="http://schemas.microsoft.com/office/powerpoint/2010/main" val="337170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DF8EF-8256-453A-AB4F-C2A2BCEC3C20}" type="datetimeFigureOut">
              <a:rPr lang="en-US" smtClean="0"/>
              <a:pPr/>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FD47D-E7EE-451C-8C2C-9DFEEBA29338}" type="slidenum">
              <a:rPr lang="en-US" smtClean="0"/>
              <a:pPr/>
              <a:t>‹#›</a:t>
            </a:fld>
            <a:endParaRPr lang="en-US"/>
          </a:p>
        </p:txBody>
      </p:sp>
    </p:spTree>
    <p:extLst>
      <p:ext uri="{BB962C8B-B14F-4D97-AF65-F5344CB8AC3E}">
        <p14:creationId xmlns:p14="http://schemas.microsoft.com/office/powerpoint/2010/main" val="1866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Image:Meiji.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theborg.com/marks/bild/978_fullsiz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dirty="0" smtClean="0"/>
              <a:t>Imperialism in Asia</a:t>
            </a: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79270"/>
            <a:ext cx="6453188" cy="432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1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0"/>
            <a:ext cx="8229600" cy="1143000"/>
          </a:xfrm>
        </p:spPr>
        <p:txBody>
          <a:bodyPr/>
          <a:lstStyle/>
          <a:p>
            <a:pPr eaLnBrk="1" hangingPunct="1"/>
            <a:r>
              <a:rPr lang="en-US" dirty="0" smtClean="0"/>
              <a:t>IMPERIALISM IN CHINA</a:t>
            </a:r>
          </a:p>
        </p:txBody>
      </p:sp>
      <p:sp>
        <p:nvSpPr>
          <p:cNvPr id="17411" name="Rectangle 3"/>
          <p:cNvSpPr>
            <a:spLocks noGrp="1" noChangeArrowheads="1"/>
          </p:cNvSpPr>
          <p:nvPr>
            <p:ph type="body" idx="1"/>
          </p:nvPr>
        </p:nvSpPr>
        <p:spPr>
          <a:xfrm>
            <a:off x="228600" y="990600"/>
            <a:ext cx="8686800" cy="5715000"/>
          </a:xfrm>
        </p:spPr>
        <p:txBody>
          <a:bodyPr/>
          <a:lstStyle/>
          <a:p>
            <a:pPr eaLnBrk="1" hangingPunct="1"/>
            <a:endParaRPr lang="en-US" dirty="0" smtClean="0"/>
          </a:p>
        </p:txBody>
      </p:sp>
      <p:pic>
        <p:nvPicPr>
          <p:cNvPr id="17412" name="Picture 5" descr="20060517082626!China_imperialism_cartoon"/>
          <p:cNvPicPr>
            <a:picLocks noChangeAspect="1" noChangeArrowheads="1"/>
          </p:cNvPicPr>
          <p:nvPr/>
        </p:nvPicPr>
        <p:blipFill>
          <a:blip r:embed="rId3" cstate="print"/>
          <a:srcRect/>
          <a:stretch>
            <a:fillRect/>
          </a:stretch>
        </p:blipFill>
        <p:spPr bwMode="auto">
          <a:xfrm>
            <a:off x="2362200" y="1447800"/>
            <a:ext cx="3957638" cy="5257800"/>
          </a:xfrm>
          <a:prstGeom prst="rect">
            <a:avLst/>
          </a:prstGeom>
          <a:noFill/>
          <a:ln w="9525">
            <a:noFill/>
            <a:miter lim="800000"/>
            <a:headEnd/>
            <a:tailEnd/>
          </a:ln>
        </p:spPr>
      </p:pic>
      <p:sp>
        <p:nvSpPr>
          <p:cNvPr id="12295" name="Line 7"/>
          <p:cNvSpPr>
            <a:spLocks noChangeShapeType="1"/>
          </p:cNvSpPr>
          <p:nvPr/>
        </p:nvSpPr>
        <p:spPr bwMode="auto">
          <a:xfrm flipH="1">
            <a:off x="4343400" y="1371600"/>
            <a:ext cx="2667000" cy="762000"/>
          </a:xfrm>
          <a:prstGeom prst="line">
            <a:avLst/>
          </a:prstGeom>
          <a:noFill/>
          <a:ln w="57150">
            <a:solidFill>
              <a:schemeClr val="tx1"/>
            </a:solidFill>
            <a:round/>
            <a:headEnd/>
            <a:tailEnd type="triangle" w="med" len="med"/>
          </a:ln>
        </p:spPr>
        <p:txBody>
          <a:bodyPr/>
          <a:lstStyle/>
          <a:p>
            <a:endParaRPr lang="en-US"/>
          </a:p>
        </p:txBody>
      </p:sp>
      <p:sp>
        <p:nvSpPr>
          <p:cNvPr id="12296" name="Line 8"/>
          <p:cNvSpPr>
            <a:spLocks noChangeShapeType="1"/>
          </p:cNvSpPr>
          <p:nvPr/>
        </p:nvSpPr>
        <p:spPr bwMode="auto">
          <a:xfrm flipV="1">
            <a:off x="1295400" y="4343400"/>
            <a:ext cx="1447800" cy="533400"/>
          </a:xfrm>
          <a:prstGeom prst="line">
            <a:avLst/>
          </a:prstGeom>
          <a:noFill/>
          <a:ln w="57150">
            <a:solidFill>
              <a:srgbClr val="FF0000"/>
            </a:solidFill>
            <a:round/>
            <a:headEnd/>
            <a:tailEnd type="triangle" w="med" len="med"/>
          </a:ln>
        </p:spPr>
        <p:txBody>
          <a:bodyPr/>
          <a:lstStyle/>
          <a:p>
            <a:endParaRPr lang="en-US"/>
          </a:p>
        </p:txBody>
      </p:sp>
      <p:sp>
        <p:nvSpPr>
          <p:cNvPr id="12297" name="Line 9"/>
          <p:cNvSpPr>
            <a:spLocks noChangeShapeType="1"/>
          </p:cNvSpPr>
          <p:nvPr/>
        </p:nvSpPr>
        <p:spPr bwMode="auto">
          <a:xfrm>
            <a:off x="1752600" y="3048000"/>
            <a:ext cx="2057400" cy="762000"/>
          </a:xfrm>
          <a:prstGeom prst="line">
            <a:avLst/>
          </a:prstGeom>
          <a:noFill/>
          <a:ln w="57150">
            <a:solidFill>
              <a:srgbClr val="000000"/>
            </a:solidFill>
            <a:round/>
            <a:headEnd/>
            <a:tailEnd type="triangle" w="med" len="med"/>
          </a:ln>
        </p:spPr>
        <p:txBody>
          <a:bodyPr/>
          <a:lstStyle/>
          <a:p>
            <a:endParaRPr lang="en-US"/>
          </a:p>
        </p:txBody>
      </p:sp>
      <p:sp>
        <p:nvSpPr>
          <p:cNvPr id="12298" name="Line 10"/>
          <p:cNvSpPr>
            <a:spLocks noChangeShapeType="1"/>
          </p:cNvSpPr>
          <p:nvPr/>
        </p:nvSpPr>
        <p:spPr bwMode="auto">
          <a:xfrm flipH="1">
            <a:off x="5867400" y="2514600"/>
            <a:ext cx="1600200" cy="457200"/>
          </a:xfrm>
          <a:prstGeom prst="line">
            <a:avLst/>
          </a:prstGeom>
          <a:noFill/>
          <a:ln w="57150">
            <a:solidFill>
              <a:schemeClr val="tx2"/>
            </a:solidFill>
            <a:round/>
            <a:headEnd/>
            <a:tailEnd type="triangle" w="med" len="med"/>
          </a:ln>
        </p:spPr>
        <p:txBody>
          <a:bodyPr/>
          <a:lstStyle/>
          <a:p>
            <a:endParaRPr lang="en-US"/>
          </a:p>
        </p:txBody>
      </p:sp>
      <p:sp>
        <p:nvSpPr>
          <p:cNvPr id="12299" name="Line 11"/>
          <p:cNvSpPr>
            <a:spLocks noChangeShapeType="1"/>
          </p:cNvSpPr>
          <p:nvPr/>
        </p:nvSpPr>
        <p:spPr bwMode="auto">
          <a:xfrm flipH="1">
            <a:off x="5105400" y="3581400"/>
            <a:ext cx="1905000" cy="609600"/>
          </a:xfrm>
          <a:prstGeom prst="line">
            <a:avLst/>
          </a:prstGeom>
          <a:noFill/>
          <a:ln w="57150">
            <a:solidFill>
              <a:srgbClr val="FF6600"/>
            </a:solidFill>
            <a:round/>
            <a:headEnd/>
            <a:tailEnd type="triangle" w="med" len="med"/>
          </a:ln>
        </p:spPr>
        <p:txBody>
          <a:bodyPr/>
          <a:lstStyle/>
          <a:p>
            <a:endParaRPr lang="en-US"/>
          </a:p>
        </p:txBody>
      </p:sp>
      <p:sp>
        <p:nvSpPr>
          <p:cNvPr id="12300" name="Line 12"/>
          <p:cNvSpPr>
            <a:spLocks noChangeShapeType="1"/>
          </p:cNvSpPr>
          <p:nvPr/>
        </p:nvSpPr>
        <p:spPr bwMode="auto">
          <a:xfrm flipH="1" flipV="1">
            <a:off x="6172200" y="5181600"/>
            <a:ext cx="1371600" cy="533400"/>
          </a:xfrm>
          <a:prstGeom prst="line">
            <a:avLst/>
          </a:prstGeom>
          <a:noFill/>
          <a:ln w="57150">
            <a:solidFill>
              <a:srgbClr val="FFFF00"/>
            </a:solidFill>
            <a:round/>
            <a:headEnd/>
            <a:tailEnd type="triangle" w="med" len="med"/>
          </a:ln>
        </p:spPr>
        <p:txBody>
          <a:bodyPr/>
          <a:lstStyle/>
          <a:p>
            <a:endParaRPr lang="en-US"/>
          </a:p>
        </p:txBody>
      </p:sp>
      <p:sp>
        <p:nvSpPr>
          <p:cNvPr id="12301" name="Text Box 13"/>
          <p:cNvSpPr txBox="1">
            <a:spLocks noChangeArrowheads="1"/>
          </p:cNvSpPr>
          <p:nvPr/>
        </p:nvSpPr>
        <p:spPr bwMode="auto">
          <a:xfrm>
            <a:off x="7010400" y="533400"/>
            <a:ext cx="1828800" cy="1570038"/>
          </a:xfrm>
          <a:prstGeom prst="rect">
            <a:avLst/>
          </a:prstGeom>
          <a:noFill/>
          <a:ln w="9525">
            <a:noFill/>
            <a:miter lim="800000"/>
            <a:headEnd/>
            <a:tailEnd/>
          </a:ln>
        </p:spPr>
        <p:txBody>
          <a:bodyPr>
            <a:spAutoFit/>
          </a:bodyPr>
          <a:lstStyle/>
          <a:p>
            <a:pPr>
              <a:spcBef>
                <a:spcPct val="50000"/>
              </a:spcBef>
            </a:pPr>
            <a:r>
              <a:rPr lang="en-US"/>
              <a:t>Ruler of China: Manchu Qing</a:t>
            </a:r>
          </a:p>
        </p:txBody>
      </p:sp>
      <p:sp>
        <p:nvSpPr>
          <p:cNvPr id="12302" name="Text Box 14"/>
          <p:cNvSpPr txBox="1">
            <a:spLocks noChangeArrowheads="1"/>
          </p:cNvSpPr>
          <p:nvPr/>
        </p:nvSpPr>
        <p:spPr bwMode="auto">
          <a:xfrm>
            <a:off x="7467600" y="1676400"/>
            <a:ext cx="1676400" cy="1570038"/>
          </a:xfrm>
          <a:prstGeom prst="rect">
            <a:avLst/>
          </a:prstGeom>
          <a:noFill/>
          <a:ln w="9525">
            <a:noFill/>
            <a:miter lim="800000"/>
            <a:headEnd/>
            <a:tailEnd/>
          </a:ln>
        </p:spPr>
        <p:txBody>
          <a:bodyPr>
            <a:spAutoFit/>
          </a:bodyPr>
          <a:lstStyle/>
          <a:p>
            <a:pPr>
              <a:spcBef>
                <a:spcPct val="50000"/>
              </a:spcBef>
            </a:pPr>
            <a:r>
              <a:rPr lang="en-US"/>
              <a:t>“Marianne:” The symbol of France </a:t>
            </a:r>
          </a:p>
        </p:txBody>
      </p:sp>
      <p:sp>
        <p:nvSpPr>
          <p:cNvPr id="12303" name="Text Box 15"/>
          <p:cNvSpPr txBox="1">
            <a:spLocks noChangeArrowheads="1"/>
          </p:cNvSpPr>
          <p:nvPr/>
        </p:nvSpPr>
        <p:spPr bwMode="auto">
          <a:xfrm>
            <a:off x="6934200" y="3276600"/>
            <a:ext cx="1905000" cy="1200150"/>
          </a:xfrm>
          <a:prstGeom prst="rect">
            <a:avLst/>
          </a:prstGeom>
          <a:noFill/>
          <a:ln w="9525">
            <a:noFill/>
            <a:miter lim="800000"/>
            <a:headEnd/>
            <a:tailEnd/>
          </a:ln>
        </p:spPr>
        <p:txBody>
          <a:bodyPr>
            <a:spAutoFit/>
          </a:bodyPr>
          <a:lstStyle/>
          <a:p>
            <a:pPr>
              <a:spcBef>
                <a:spcPct val="50000"/>
              </a:spcBef>
            </a:pPr>
            <a:r>
              <a:rPr lang="en-US"/>
              <a:t>Tsar of Russia: Nicholas II</a:t>
            </a:r>
          </a:p>
        </p:txBody>
      </p:sp>
      <p:sp>
        <p:nvSpPr>
          <p:cNvPr id="12304" name="Text Box 16"/>
          <p:cNvSpPr txBox="1">
            <a:spLocks noChangeArrowheads="1"/>
          </p:cNvSpPr>
          <p:nvPr/>
        </p:nvSpPr>
        <p:spPr bwMode="auto">
          <a:xfrm>
            <a:off x="7696200" y="5638800"/>
            <a:ext cx="1447800" cy="641350"/>
          </a:xfrm>
          <a:prstGeom prst="rect">
            <a:avLst/>
          </a:prstGeom>
          <a:noFill/>
          <a:ln w="9525">
            <a:noFill/>
            <a:miter lim="800000"/>
            <a:headEnd/>
            <a:tailEnd/>
          </a:ln>
        </p:spPr>
        <p:txBody>
          <a:bodyPr>
            <a:spAutoFit/>
          </a:bodyPr>
          <a:lstStyle/>
          <a:p>
            <a:pPr>
              <a:spcBef>
                <a:spcPct val="50000"/>
              </a:spcBef>
            </a:pPr>
            <a:r>
              <a:rPr lang="en-US"/>
              <a:t>Japanese Samurai</a:t>
            </a:r>
          </a:p>
        </p:txBody>
      </p:sp>
      <p:sp>
        <p:nvSpPr>
          <p:cNvPr id="12305" name="Text Box 17"/>
          <p:cNvSpPr txBox="1">
            <a:spLocks noChangeArrowheads="1"/>
          </p:cNvSpPr>
          <p:nvPr/>
        </p:nvSpPr>
        <p:spPr bwMode="auto">
          <a:xfrm>
            <a:off x="609600" y="2590800"/>
            <a:ext cx="1371600" cy="915988"/>
          </a:xfrm>
          <a:prstGeom prst="rect">
            <a:avLst/>
          </a:prstGeom>
          <a:noFill/>
          <a:ln w="9525">
            <a:noFill/>
            <a:miter lim="800000"/>
            <a:headEnd/>
            <a:tailEnd/>
          </a:ln>
        </p:spPr>
        <p:txBody>
          <a:bodyPr>
            <a:spAutoFit/>
          </a:bodyPr>
          <a:lstStyle/>
          <a:p>
            <a:pPr>
              <a:spcBef>
                <a:spcPct val="50000"/>
              </a:spcBef>
            </a:pPr>
            <a:r>
              <a:rPr lang="en-US"/>
              <a:t>Kaiser Wilhelm II of Germany</a:t>
            </a:r>
          </a:p>
        </p:txBody>
      </p:sp>
      <p:sp>
        <p:nvSpPr>
          <p:cNvPr id="12306" name="Text Box 18"/>
          <p:cNvSpPr txBox="1">
            <a:spLocks noChangeArrowheads="1"/>
          </p:cNvSpPr>
          <p:nvPr/>
        </p:nvSpPr>
        <p:spPr bwMode="auto">
          <a:xfrm>
            <a:off x="228600" y="4495800"/>
            <a:ext cx="1447800" cy="1190625"/>
          </a:xfrm>
          <a:prstGeom prst="rect">
            <a:avLst/>
          </a:prstGeom>
          <a:noFill/>
          <a:ln w="9525">
            <a:noFill/>
            <a:miter lim="800000"/>
            <a:headEnd/>
            <a:tailEnd/>
          </a:ln>
        </p:spPr>
        <p:txBody>
          <a:bodyPr>
            <a:spAutoFit/>
          </a:bodyPr>
          <a:lstStyle/>
          <a:p>
            <a:pPr>
              <a:spcBef>
                <a:spcPct val="50000"/>
              </a:spcBef>
            </a:pPr>
            <a:r>
              <a:rPr lang="en-US"/>
              <a:t>Queen Victoria I of Great Britain</a:t>
            </a:r>
          </a:p>
        </p:txBody>
      </p:sp>
    </p:spTree>
    <p:extLst>
      <p:ext uri="{BB962C8B-B14F-4D97-AF65-F5344CB8AC3E}">
        <p14:creationId xmlns:p14="http://schemas.microsoft.com/office/powerpoint/2010/main" val="206850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animEffect transition="in" filter="blinds(horizontal)">
                                      <p:cBhvr>
                                        <p:cTn id="7" dur="500"/>
                                        <p:tgtEl>
                                          <p:spTgt spid="123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blinds(horizontal)">
                                      <p:cBhvr>
                                        <p:cTn id="12" dur="500"/>
                                        <p:tgtEl>
                                          <p:spTgt spid="1229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02"/>
                                        </p:tgtEl>
                                        <p:attrNameLst>
                                          <p:attrName>style.visibility</p:attrName>
                                        </p:attrNameLst>
                                      </p:cBhvr>
                                      <p:to>
                                        <p:strVal val="visible"/>
                                      </p:to>
                                    </p:set>
                                    <p:animEffect transition="in" filter="box(in)">
                                      <p:cBhvr>
                                        <p:cTn id="17" dur="500"/>
                                        <p:tgtEl>
                                          <p:spTgt spid="1230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box(in)">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303"/>
                                        </p:tgtEl>
                                        <p:attrNameLst>
                                          <p:attrName>style.visibility</p:attrName>
                                        </p:attrNameLst>
                                      </p:cBhvr>
                                      <p:to>
                                        <p:strVal val="visible"/>
                                      </p:to>
                                    </p:set>
                                    <p:animEffect transition="in" filter="checkerboard(across)">
                                      <p:cBhvr>
                                        <p:cTn id="27" dur="500"/>
                                        <p:tgtEl>
                                          <p:spTgt spid="1230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299"/>
                                        </p:tgtEl>
                                        <p:attrNameLst>
                                          <p:attrName>style.visibility</p:attrName>
                                        </p:attrNameLst>
                                      </p:cBhvr>
                                      <p:to>
                                        <p:strVal val="visible"/>
                                      </p:to>
                                    </p:set>
                                    <p:animEffect transition="in" filter="checkerboard(across)">
                                      <p:cBhvr>
                                        <p:cTn id="32" dur="500"/>
                                        <p:tgtEl>
                                          <p:spTgt spid="1229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304"/>
                                        </p:tgtEl>
                                        <p:attrNameLst>
                                          <p:attrName>style.visibility</p:attrName>
                                        </p:attrNameLst>
                                      </p:cBhvr>
                                      <p:to>
                                        <p:strVal val="visible"/>
                                      </p:to>
                                    </p:set>
                                    <p:animEffect transition="in" filter="diamond(in)">
                                      <p:cBhvr>
                                        <p:cTn id="37" dur="2000"/>
                                        <p:tgtEl>
                                          <p:spTgt spid="1230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300"/>
                                        </p:tgtEl>
                                        <p:attrNameLst>
                                          <p:attrName>style.visibility</p:attrName>
                                        </p:attrNameLst>
                                      </p:cBhvr>
                                      <p:to>
                                        <p:strVal val="visible"/>
                                      </p:to>
                                    </p:set>
                                    <p:animEffect transition="in" filter="diamond(in)">
                                      <p:cBhvr>
                                        <p:cTn id="42" dur="2000"/>
                                        <p:tgtEl>
                                          <p:spTgt spid="12300"/>
                                        </p:tgtEl>
                                      </p:cBhvr>
                                    </p:animEffec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2305"/>
                                        </p:tgtEl>
                                        <p:attrNameLst>
                                          <p:attrName>style.visibility</p:attrName>
                                        </p:attrNameLst>
                                      </p:cBhvr>
                                      <p:to>
                                        <p:strVal val="visible"/>
                                      </p:to>
                                    </p:set>
                                    <p:anim from="(-#ppt_w/2)" to="(#ppt_x)" calcmode="lin" valueType="num">
                                      <p:cBhvr>
                                        <p:cTn id="47" dur="600" fill="hold">
                                          <p:stCondLst>
                                            <p:cond delay="0"/>
                                          </p:stCondLst>
                                        </p:cTn>
                                        <p:tgtEl>
                                          <p:spTgt spid="12305"/>
                                        </p:tgtEl>
                                        <p:attrNameLst>
                                          <p:attrName>ppt_x</p:attrName>
                                        </p:attrNameLst>
                                      </p:cBhvr>
                                    </p:anim>
                                    <p:anim from="0" to="-1.0" calcmode="lin" valueType="num">
                                      <p:cBhvr>
                                        <p:cTn id="48" dur="200" decel="50000" autoRev="1" fill="hold">
                                          <p:stCondLst>
                                            <p:cond delay="600"/>
                                          </p:stCondLst>
                                        </p:cTn>
                                        <p:tgtEl>
                                          <p:spTgt spid="12305"/>
                                        </p:tgtEl>
                                        <p:attrNameLst>
                                          <p:attrName>xshear</p:attrName>
                                        </p:attrNameLst>
                                      </p:cBhvr>
                                    </p:anim>
                                    <p:animScale>
                                      <p:cBhvr>
                                        <p:cTn id="49" dur="200" decel="100000" autoRev="1" fill="hold">
                                          <p:stCondLst>
                                            <p:cond delay="600"/>
                                          </p:stCondLst>
                                        </p:cTn>
                                        <p:tgtEl>
                                          <p:spTgt spid="12305"/>
                                        </p:tgtEl>
                                      </p:cBhvr>
                                      <p:from x="100000" y="100000"/>
                                      <p:to x="80000" y="100000"/>
                                    </p:animScale>
                                    <p:anim by="(#ppt_h/3+#ppt_w*0.1)" calcmode="lin" valueType="num">
                                      <p:cBhvr additive="sum">
                                        <p:cTn id="50" dur="200" decel="100000" autoRev="1" fill="hold">
                                          <p:stCondLst>
                                            <p:cond delay="600"/>
                                          </p:stCondLst>
                                        </p:cTn>
                                        <p:tgtEl>
                                          <p:spTgt spid="12305"/>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7"/>
                                        </p:tgtEl>
                                        <p:attrNameLst>
                                          <p:attrName>style.visibility</p:attrName>
                                        </p:attrNameLst>
                                      </p:cBhvr>
                                      <p:to>
                                        <p:strVal val="visible"/>
                                      </p:to>
                                    </p:set>
                                    <p:anim calcmode="lin" valueType="num">
                                      <p:cBhvr additive="base">
                                        <p:cTn id="55" dur="500" fill="hold"/>
                                        <p:tgtEl>
                                          <p:spTgt spid="12297"/>
                                        </p:tgtEl>
                                        <p:attrNameLst>
                                          <p:attrName>ppt_x</p:attrName>
                                        </p:attrNameLst>
                                      </p:cBhvr>
                                      <p:tavLst>
                                        <p:tav tm="0">
                                          <p:val>
                                            <p:strVal val="#ppt_x"/>
                                          </p:val>
                                        </p:tav>
                                        <p:tav tm="100000">
                                          <p:val>
                                            <p:strVal val="#ppt_x"/>
                                          </p:val>
                                        </p:tav>
                                      </p:tavLst>
                                    </p:anim>
                                    <p:anim calcmode="lin" valueType="num">
                                      <p:cBhvr additive="base">
                                        <p:cTn id="56"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12306"/>
                                        </p:tgtEl>
                                        <p:attrNameLst>
                                          <p:attrName>style.visibility</p:attrName>
                                        </p:attrNameLst>
                                      </p:cBhvr>
                                      <p:to>
                                        <p:strVal val="visible"/>
                                      </p:to>
                                    </p:set>
                                    <p:anim from="(-#ppt_w/2)" to="(#ppt_x)" calcmode="lin" valueType="num">
                                      <p:cBhvr>
                                        <p:cTn id="61" dur="600" fill="hold">
                                          <p:stCondLst>
                                            <p:cond delay="0"/>
                                          </p:stCondLst>
                                        </p:cTn>
                                        <p:tgtEl>
                                          <p:spTgt spid="12306"/>
                                        </p:tgtEl>
                                        <p:attrNameLst>
                                          <p:attrName>ppt_x</p:attrName>
                                        </p:attrNameLst>
                                      </p:cBhvr>
                                    </p:anim>
                                    <p:anim from="0" to="-1.0" calcmode="lin" valueType="num">
                                      <p:cBhvr>
                                        <p:cTn id="62" dur="200" decel="50000" autoRev="1" fill="hold">
                                          <p:stCondLst>
                                            <p:cond delay="600"/>
                                          </p:stCondLst>
                                        </p:cTn>
                                        <p:tgtEl>
                                          <p:spTgt spid="12306"/>
                                        </p:tgtEl>
                                        <p:attrNameLst>
                                          <p:attrName>xshear</p:attrName>
                                        </p:attrNameLst>
                                      </p:cBhvr>
                                    </p:anim>
                                    <p:animScale>
                                      <p:cBhvr>
                                        <p:cTn id="63" dur="200" decel="100000" autoRev="1" fill="hold">
                                          <p:stCondLst>
                                            <p:cond delay="600"/>
                                          </p:stCondLst>
                                        </p:cTn>
                                        <p:tgtEl>
                                          <p:spTgt spid="12306"/>
                                        </p:tgtEl>
                                      </p:cBhvr>
                                      <p:from x="100000" y="100000"/>
                                      <p:to x="80000" y="100000"/>
                                    </p:animScale>
                                    <p:anim by="(#ppt_h/3+#ppt_w*0.1)" calcmode="lin" valueType="num">
                                      <p:cBhvr additive="sum">
                                        <p:cTn id="64" dur="200" decel="100000" autoRev="1" fill="hold">
                                          <p:stCondLst>
                                            <p:cond delay="600"/>
                                          </p:stCondLst>
                                        </p:cTn>
                                        <p:tgtEl>
                                          <p:spTgt spid="12306"/>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12296"/>
                                        </p:tgtEl>
                                        <p:attrNameLst>
                                          <p:attrName>style.visibility</p:attrName>
                                        </p:attrNameLst>
                                      </p:cBhvr>
                                      <p:to>
                                        <p:strVal val="visible"/>
                                      </p:to>
                                    </p:set>
                                    <p:anim from="(-#ppt_w/2)" to="(#ppt_x)" calcmode="lin" valueType="num">
                                      <p:cBhvr>
                                        <p:cTn id="69" dur="600" fill="hold">
                                          <p:stCondLst>
                                            <p:cond delay="0"/>
                                          </p:stCondLst>
                                        </p:cTn>
                                        <p:tgtEl>
                                          <p:spTgt spid="12296"/>
                                        </p:tgtEl>
                                        <p:attrNameLst>
                                          <p:attrName>ppt_x</p:attrName>
                                        </p:attrNameLst>
                                      </p:cBhvr>
                                    </p:anim>
                                    <p:anim from="0" to="-1.0" calcmode="lin" valueType="num">
                                      <p:cBhvr>
                                        <p:cTn id="70" dur="200" decel="50000" autoRev="1" fill="hold">
                                          <p:stCondLst>
                                            <p:cond delay="600"/>
                                          </p:stCondLst>
                                        </p:cTn>
                                        <p:tgtEl>
                                          <p:spTgt spid="12296"/>
                                        </p:tgtEl>
                                        <p:attrNameLst>
                                          <p:attrName>xshear</p:attrName>
                                        </p:attrNameLst>
                                      </p:cBhvr>
                                    </p:anim>
                                    <p:animScale>
                                      <p:cBhvr>
                                        <p:cTn id="71" dur="200" decel="100000" autoRev="1" fill="hold">
                                          <p:stCondLst>
                                            <p:cond delay="600"/>
                                          </p:stCondLst>
                                        </p:cTn>
                                        <p:tgtEl>
                                          <p:spTgt spid="12296"/>
                                        </p:tgtEl>
                                      </p:cBhvr>
                                      <p:from x="100000" y="100000"/>
                                      <p:to x="80000" y="100000"/>
                                    </p:animScale>
                                    <p:anim by="(#ppt_h/3+#ppt_w*0.1)" calcmode="lin" valueType="num">
                                      <p:cBhvr additive="sum">
                                        <p:cTn id="72" dur="200" decel="100000" autoRev="1" fill="hold">
                                          <p:stCondLst>
                                            <p:cond delay="600"/>
                                          </p:stCondLst>
                                        </p:cTn>
                                        <p:tgtEl>
                                          <p:spTgt spid="122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P spid="12297" grpId="0" animBg="1"/>
      <p:bldP spid="12298" grpId="0" animBg="1"/>
      <p:bldP spid="12299" grpId="0" animBg="1"/>
      <p:bldP spid="12300" grpId="0" animBg="1"/>
      <p:bldP spid="12301" grpId="0"/>
      <p:bldP spid="12302" grpId="0"/>
      <p:bldP spid="12303" grpId="0"/>
      <p:bldP spid="12304" grpId="0"/>
      <p:bldP spid="12305" grpId="0"/>
      <p:bldP spid="123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4000" dirty="0" smtClean="0"/>
              <a:t>Chinese Nationalism: The Boxer Rebellion</a:t>
            </a:r>
          </a:p>
        </p:txBody>
      </p:sp>
      <p:sp>
        <p:nvSpPr>
          <p:cNvPr id="9219" name="Rectangle 3"/>
          <p:cNvSpPr>
            <a:spLocks noGrp="1" noChangeArrowheads="1"/>
          </p:cNvSpPr>
          <p:nvPr>
            <p:ph type="body" idx="1"/>
          </p:nvPr>
        </p:nvSpPr>
        <p:spPr>
          <a:xfrm>
            <a:off x="457200" y="1524000"/>
            <a:ext cx="4343400" cy="4953000"/>
          </a:xfrm>
        </p:spPr>
        <p:txBody>
          <a:bodyPr>
            <a:normAutofit lnSpcReduction="10000"/>
          </a:bodyPr>
          <a:lstStyle/>
          <a:p>
            <a:pPr>
              <a:lnSpc>
                <a:spcPct val="90000"/>
              </a:lnSpc>
            </a:pPr>
            <a:r>
              <a:rPr lang="en-US" sz="2400" dirty="0" smtClean="0"/>
              <a:t>Many Chinese resented the presence of foreigners in China.  </a:t>
            </a:r>
          </a:p>
          <a:p>
            <a:pPr>
              <a:lnSpc>
                <a:spcPct val="90000"/>
              </a:lnSpc>
            </a:pPr>
            <a:r>
              <a:rPr lang="en-US" sz="2400" dirty="0" smtClean="0"/>
              <a:t>They began to form secret societies designed to rid China of foreign influence.  One of the most famous of these groups was known as the Boxers, and in 1900 they laid siege to European section of Peking  for several months. </a:t>
            </a:r>
          </a:p>
          <a:p>
            <a:pPr>
              <a:lnSpc>
                <a:spcPct val="90000"/>
              </a:lnSpc>
            </a:pPr>
            <a:r>
              <a:rPr lang="en-US" sz="2400" dirty="0" smtClean="0"/>
              <a:t>A coalition of European forces was called on to free the Europeans and defeat the Boxers.</a:t>
            </a:r>
          </a:p>
        </p:txBody>
      </p:sp>
      <p:pic>
        <p:nvPicPr>
          <p:cNvPr id="9220" name="Picture 5" descr="box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651000"/>
            <a:ext cx="40386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4953000" y="4876800"/>
            <a:ext cx="388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The Society of Righteous and Harmonious Fists, known as the “Boxers” sought to rid China of “Foreign Devils</a:t>
            </a:r>
            <a:r>
              <a:rPr lang="en-US" dirty="0" smtClean="0"/>
              <a:t>”</a:t>
            </a:r>
            <a:endParaRPr lang="en-US" dirty="0"/>
          </a:p>
        </p:txBody>
      </p:sp>
    </p:spTree>
    <p:extLst>
      <p:ext uri="{BB962C8B-B14F-4D97-AF65-F5344CB8AC3E}">
        <p14:creationId xmlns:p14="http://schemas.microsoft.com/office/powerpoint/2010/main" val="396764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Impact of the Boxer Rebellion</a:t>
            </a:r>
          </a:p>
        </p:txBody>
      </p:sp>
      <p:sp>
        <p:nvSpPr>
          <p:cNvPr id="10243" name="Rectangle 3"/>
          <p:cNvSpPr>
            <a:spLocks noGrp="1" noChangeArrowheads="1"/>
          </p:cNvSpPr>
          <p:nvPr>
            <p:ph type="body" idx="1"/>
          </p:nvPr>
        </p:nvSpPr>
        <p:spPr>
          <a:xfrm>
            <a:off x="152400" y="1676400"/>
            <a:ext cx="5562600" cy="4525963"/>
          </a:xfrm>
        </p:spPr>
        <p:txBody>
          <a:bodyPr/>
          <a:lstStyle/>
          <a:p>
            <a:pPr>
              <a:lnSpc>
                <a:spcPct val="90000"/>
              </a:lnSpc>
            </a:pPr>
            <a:r>
              <a:rPr lang="en-US" sz="2800" dirty="0" smtClean="0"/>
              <a:t>The Boxers were easily defeated by the Europeans, and things got worse for China as foreigners now wanted to strengthen their influence in China.  </a:t>
            </a:r>
          </a:p>
          <a:p>
            <a:pPr>
              <a:lnSpc>
                <a:spcPct val="90000"/>
              </a:lnSpc>
            </a:pPr>
            <a:r>
              <a:rPr lang="en-US" sz="2800" dirty="0" smtClean="0"/>
              <a:t>However, the humiliation of China caused ideas of nationalism to stir as people wanted to change their government, economy and culture.</a:t>
            </a:r>
          </a:p>
        </p:txBody>
      </p:sp>
      <p:pic>
        <p:nvPicPr>
          <p:cNvPr id="10244" name="Picture 5" descr="BoxerW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676400"/>
            <a:ext cx="2495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5943600" y="5257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 Chinese “Boxer” </a:t>
            </a:r>
          </a:p>
        </p:txBody>
      </p:sp>
    </p:spTree>
    <p:extLst>
      <p:ext uri="{BB962C8B-B14F-4D97-AF65-F5344CB8AC3E}">
        <p14:creationId xmlns:p14="http://schemas.microsoft.com/office/powerpoint/2010/main" val="31938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04800"/>
            <a:ext cx="6096000" cy="1143000"/>
          </a:xfrm>
        </p:spPr>
        <p:txBody>
          <a:bodyPr/>
          <a:lstStyle/>
          <a:p>
            <a:pPr eaLnBrk="1" hangingPunct="1"/>
            <a:r>
              <a:rPr lang="en-US" dirty="0" smtClean="0"/>
              <a:t>Japan : 1850</a:t>
            </a:r>
          </a:p>
        </p:txBody>
      </p:sp>
      <p:sp>
        <p:nvSpPr>
          <p:cNvPr id="11267" name="Rectangle 3"/>
          <p:cNvSpPr>
            <a:spLocks noGrp="1" noChangeArrowheads="1"/>
          </p:cNvSpPr>
          <p:nvPr>
            <p:ph type="body" idx="1"/>
          </p:nvPr>
        </p:nvSpPr>
        <p:spPr>
          <a:xfrm>
            <a:off x="457200" y="1600200"/>
            <a:ext cx="4495800" cy="4525963"/>
          </a:xfrm>
        </p:spPr>
        <p:txBody>
          <a:bodyPr/>
          <a:lstStyle/>
          <a:p>
            <a:pPr>
              <a:lnSpc>
                <a:spcPct val="90000"/>
              </a:lnSpc>
            </a:pPr>
            <a:r>
              <a:rPr lang="en-US" sz="2800" dirty="0" smtClean="0"/>
              <a:t>Japan had changed very little since the 1600s when it had adopted the policy of isolationism</a:t>
            </a:r>
            <a:r>
              <a:rPr lang="en-US" sz="2800" b="1" dirty="0" smtClean="0"/>
              <a:t>.  </a:t>
            </a:r>
          </a:p>
          <a:p>
            <a:pPr>
              <a:lnSpc>
                <a:spcPct val="90000"/>
              </a:lnSpc>
            </a:pPr>
            <a:r>
              <a:rPr lang="en-US" sz="2800" dirty="0" smtClean="0"/>
              <a:t>It had been a very stable country under its rulers, the Tokugawa shoguns, but had only contact with China and very limited contact with the Netherlands. </a:t>
            </a:r>
          </a:p>
        </p:txBody>
      </p:sp>
      <p:pic>
        <p:nvPicPr>
          <p:cNvPr id="11268" name="Picture 5" descr="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33400"/>
            <a:ext cx="27162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tokugaw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810000"/>
            <a:ext cx="19002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America Opens Japan to Trade</a:t>
            </a:r>
          </a:p>
        </p:txBody>
      </p:sp>
      <p:sp>
        <p:nvSpPr>
          <p:cNvPr id="12291" name="Rectangle 3"/>
          <p:cNvSpPr>
            <a:spLocks noGrp="1" noChangeArrowheads="1"/>
          </p:cNvSpPr>
          <p:nvPr>
            <p:ph type="body" sz="half" idx="1"/>
          </p:nvPr>
        </p:nvSpPr>
        <p:spPr>
          <a:xfrm>
            <a:off x="457200" y="1219200"/>
            <a:ext cx="4038600" cy="5334000"/>
          </a:xfrm>
        </p:spPr>
        <p:txBody>
          <a:bodyPr>
            <a:normAutofit/>
          </a:bodyPr>
          <a:lstStyle/>
          <a:p>
            <a:pPr eaLnBrk="1" hangingPunct="1">
              <a:lnSpc>
                <a:spcPct val="80000"/>
              </a:lnSpc>
            </a:pPr>
            <a:r>
              <a:rPr lang="en-US" sz="2400" dirty="0" smtClean="0"/>
              <a:t>In 1853 American admiral Matthew Perry brought four steam warships into Tokyo’s harbor and demanded that Japan trade with America and let them dock their boats in Japan.</a:t>
            </a:r>
          </a:p>
          <a:p>
            <a:pPr eaLnBrk="1" hangingPunct="1">
              <a:lnSpc>
                <a:spcPct val="80000"/>
              </a:lnSpc>
            </a:pPr>
            <a:r>
              <a:rPr lang="en-US" sz="2400" dirty="0" smtClean="0"/>
              <a:t>Japan’s military technology was no match for the Americans and they agreed to trade with the United States.</a:t>
            </a:r>
          </a:p>
          <a:p>
            <a:pPr eaLnBrk="1" hangingPunct="1">
              <a:lnSpc>
                <a:spcPct val="80000"/>
              </a:lnSpc>
            </a:pPr>
            <a:r>
              <a:rPr lang="en-US" sz="2400" dirty="0" smtClean="0"/>
              <a:t>Other countries soon signed similar treaties with Japan, forming a situation similar to China’s.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642" y="3649118"/>
            <a:ext cx="1922708"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770350" y="1164771"/>
            <a:ext cx="2000230" cy="2393134"/>
            <a:chOff x="6770350" y="1134291"/>
            <a:chExt cx="2000230" cy="239313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767" y="1143000"/>
              <a:ext cx="198281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6770350" y="1143000"/>
              <a:ext cx="2000230" cy="2384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70350" y="1134291"/>
              <a:ext cx="1982813" cy="2384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50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The Meiji Period Changes Japan</a:t>
            </a:r>
          </a:p>
        </p:txBody>
      </p:sp>
      <p:sp>
        <p:nvSpPr>
          <p:cNvPr id="13315" name="Rectangle 3"/>
          <p:cNvSpPr>
            <a:spLocks noGrp="1" noChangeArrowheads="1"/>
          </p:cNvSpPr>
          <p:nvPr>
            <p:ph type="body" idx="1"/>
          </p:nvPr>
        </p:nvSpPr>
        <p:spPr>
          <a:xfrm>
            <a:off x="457200" y="1524000"/>
            <a:ext cx="4648200" cy="4525963"/>
          </a:xfrm>
        </p:spPr>
        <p:txBody>
          <a:bodyPr>
            <a:normAutofit fontScale="92500" lnSpcReduction="10000"/>
          </a:bodyPr>
          <a:lstStyle/>
          <a:p>
            <a:pPr eaLnBrk="1" hangingPunct="1">
              <a:lnSpc>
                <a:spcPct val="90000"/>
              </a:lnSpc>
            </a:pPr>
            <a:r>
              <a:rPr lang="en-US" sz="2800" dirty="0" smtClean="0"/>
              <a:t>Japan did not want to end up like China and a new group of leaders replaced the Tokugawa </a:t>
            </a:r>
            <a:r>
              <a:rPr lang="en-US" sz="2800" dirty="0" err="1" smtClean="0"/>
              <a:t>Shogunate</a:t>
            </a:r>
            <a:r>
              <a:rPr lang="en-US" sz="2800" dirty="0" smtClean="0"/>
              <a:t> in 1868.  This period of time (1868-1912) is known as the Meiji period.</a:t>
            </a:r>
          </a:p>
          <a:p>
            <a:pPr eaLnBrk="1" hangingPunct="1">
              <a:lnSpc>
                <a:spcPct val="90000"/>
              </a:lnSpc>
            </a:pPr>
            <a:r>
              <a:rPr lang="en-US" sz="2800" dirty="0" smtClean="0"/>
              <a:t>During this time adopted changes in government, promptly ending feudalism. Its leaders also sought to modernize and visited Europe to study new technologies.  </a:t>
            </a:r>
          </a:p>
        </p:txBody>
      </p:sp>
      <p:pic>
        <p:nvPicPr>
          <p:cNvPr id="13316" name="Picture 5" descr="Emperor Meiji (Mutsuhito)">
            <a:hlinkClick r:id="rId2" tooltip="Emperor Meiji (Mutsuhito)"/>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19200"/>
            <a:ext cx="2381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5410200" y="4953000"/>
            <a:ext cx="3733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Emperor Meiji of Japan, reigned during Japan’s period of modernization.  However, he still held no real power as it was concentrated in the hands of a few powerful military leaders.</a:t>
            </a:r>
          </a:p>
        </p:txBody>
      </p:sp>
    </p:spTree>
    <p:extLst>
      <p:ext uri="{BB962C8B-B14F-4D97-AF65-F5344CB8AC3E}">
        <p14:creationId xmlns:p14="http://schemas.microsoft.com/office/powerpoint/2010/main" val="303637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Japanese Modernization</a:t>
            </a:r>
          </a:p>
        </p:txBody>
      </p:sp>
      <p:sp>
        <p:nvSpPr>
          <p:cNvPr id="14339" name="Rectangle 3"/>
          <p:cNvSpPr>
            <a:spLocks noGrp="1" noChangeArrowheads="1"/>
          </p:cNvSpPr>
          <p:nvPr>
            <p:ph type="body" idx="1"/>
          </p:nvPr>
        </p:nvSpPr>
        <p:spPr>
          <a:xfrm>
            <a:off x="381000" y="1371600"/>
            <a:ext cx="4419600" cy="4525963"/>
          </a:xfrm>
        </p:spPr>
        <p:txBody>
          <a:bodyPr>
            <a:normAutofit fontScale="92500" lnSpcReduction="20000"/>
          </a:bodyPr>
          <a:lstStyle/>
          <a:p>
            <a:pPr eaLnBrk="1" hangingPunct="1">
              <a:lnSpc>
                <a:spcPct val="90000"/>
              </a:lnSpc>
            </a:pPr>
            <a:r>
              <a:rPr lang="en-US" sz="2800" dirty="0" smtClean="0"/>
              <a:t>Japan industrialized and modernized at lightning speed. They improved in several areas.</a:t>
            </a:r>
          </a:p>
          <a:p>
            <a:pPr eaLnBrk="1" hangingPunct="1">
              <a:lnSpc>
                <a:spcPct val="90000"/>
              </a:lnSpc>
            </a:pPr>
            <a:r>
              <a:rPr lang="en-US" sz="2800" dirty="0" smtClean="0"/>
              <a:t>In a 30 year period they built thousands of miles of railroad track, thousands of factories, and increased their coal production by 4000%.</a:t>
            </a:r>
          </a:p>
          <a:p>
            <a:pPr eaLnBrk="1" hangingPunct="1">
              <a:lnSpc>
                <a:spcPct val="90000"/>
              </a:lnSpc>
            </a:pPr>
            <a:r>
              <a:rPr lang="en-US" sz="2800" dirty="0" smtClean="0"/>
              <a:t>Japan also modernized their army modeling the army after Germany and their navy after Britain.</a:t>
            </a:r>
          </a:p>
        </p:txBody>
      </p:sp>
      <p:pic>
        <p:nvPicPr>
          <p:cNvPr id="14340" name="Picture 5" descr="Nippon Toki Kaisha Ltd Factory, Noritake, 1927">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524000"/>
            <a:ext cx="39052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5181600" y="4572000"/>
            <a:ext cx="335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Japan quickly built factories and became an industrial country in an attempt to compete with the rest of the world.</a:t>
            </a:r>
          </a:p>
        </p:txBody>
      </p:sp>
    </p:spTree>
    <p:extLst>
      <p:ext uri="{BB962C8B-B14F-4D97-AF65-F5344CB8AC3E}">
        <p14:creationId xmlns:p14="http://schemas.microsoft.com/office/powerpoint/2010/main" val="23516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Japan begins Imperialism</a:t>
            </a:r>
          </a:p>
        </p:txBody>
      </p:sp>
      <p:sp>
        <p:nvSpPr>
          <p:cNvPr id="14339" name="Rectangle 3"/>
          <p:cNvSpPr>
            <a:spLocks noGrp="1" noChangeArrowheads="1"/>
          </p:cNvSpPr>
          <p:nvPr>
            <p:ph type="body" idx="1"/>
          </p:nvPr>
        </p:nvSpPr>
        <p:spPr>
          <a:xfrm>
            <a:off x="304800" y="1524000"/>
            <a:ext cx="4191000" cy="4525963"/>
          </a:xfrm>
        </p:spPr>
        <p:txBody>
          <a:bodyPr>
            <a:normAutofit fontScale="92500"/>
          </a:bodyPr>
          <a:lstStyle/>
          <a:p>
            <a:pPr eaLnBrk="1" hangingPunct="1">
              <a:lnSpc>
                <a:spcPct val="80000"/>
              </a:lnSpc>
              <a:defRPr/>
            </a:pPr>
            <a:r>
              <a:rPr lang="en-US" sz="2400" dirty="0" smtClean="0"/>
              <a:t>Japan’s powerful army allowed them to renegotiate trade agreements with Europe and put them on an equal footing.</a:t>
            </a:r>
          </a:p>
          <a:p>
            <a:pPr eaLnBrk="1" hangingPunct="1">
              <a:lnSpc>
                <a:spcPct val="80000"/>
              </a:lnSpc>
              <a:defRPr/>
            </a:pPr>
            <a:r>
              <a:rPr lang="en-US" sz="2400" dirty="0" smtClean="0"/>
              <a:t>Japan also used their army against China and took control of both Korea and parts of Northern China.</a:t>
            </a:r>
          </a:p>
          <a:p>
            <a:pPr eaLnBrk="1" hangingPunct="1">
              <a:lnSpc>
                <a:spcPct val="80000"/>
              </a:lnSpc>
              <a:defRPr/>
            </a:pPr>
            <a:r>
              <a:rPr lang="en-US" sz="2400" dirty="0" smtClean="0"/>
              <a:t>Japan’s efforts in Asia upset Russia, who went to war with Japan in 1904.  Japan surprisingly defeated Russia rather easily in the Russo-Japanese war. As a result, Japan was now an undeniable world power.</a:t>
            </a:r>
          </a:p>
          <a:p>
            <a:pPr marL="0" indent="0" eaLnBrk="1" hangingPunct="1">
              <a:lnSpc>
                <a:spcPct val="80000"/>
              </a:lnSpc>
              <a:buFontTx/>
              <a:buNone/>
              <a:defRPr/>
            </a:pPr>
            <a:endParaRPr lang="en-US" sz="2000" dirty="0" smtClean="0"/>
          </a:p>
        </p:txBody>
      </p:sp>
      <p:pic>
        <p:nvPicPr>
          <p:cNvPr id="15364" name="Picture 5" descr="Item: #15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371600"/>
            <a:ext cx="42862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7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British Imperialism in India</a:t>
            </a:r>
          </a:p>
        </p:txBody>
      </p:sp>
      <p:sp>
        <p:nvSpPr>
          <p:cNvPr id="3075" name="Content Placeholder 2"/>
          <p:cNvSpPr>
            <a:spLocks noGrp="1"/>
          </p:cNvSpPr>
          <p:nvPr>
            <p:ph idx="1"/>
          </p:nvPr>
        </p:nvSpPr>
        <p:spPr/>
        <p:txBody>
          <a:bodyPr>
            <a:normAutofit/>
          </a:bodyPr>
          <a:lstStyle/>
          <a:p>
            <a:r>
              <a:rPr lang="en-US" dirty="0" smtClean="0"/>
              <a:t>1800s the British East India Company controlled a large area of India &amp; treated it as a private colony.</a:t>
            </a:r>
          </a:p>
          <a:p>
            <a:r>
              <a:rPr lang="en-US" dirty="0" smtClean="0"/>
              <a:t>However, the rest of India was ruled by local rulers</a:t>
            </a:r>
          </a:p>
          <a:p>
            <a:r>
              <a:rPr lang="en-US" dirty="0" smtClean="0"/>
              <a:t>British East India Company dominated trade of Indian states</a:t>
            </a:r>
          </a:p>
          <a:p>
            <a:pPr lvl="1">
              <a:buFont typeface="Wingdings" pitchFamily="2" charset="2"/>
              <a:buNone/>
            </a:pPr>
            <a:endParaRPr lang="en-US" dirty="0" smtClean="0"/>
          </a:p>
        </p:txBody>
      </p:sp>
    </p:spTree>
    <p:extLst>
      <p:ext uri="{BB962C8B-B14F-4D97-AF65-F5344CB8AC3E}">
        <p14:creationId xmlns:p14="http://schemas.microsoft.com/office/powerpoint/2010/main" val="5875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smtClean="0"/>
              <a:t>Sepoy</a:t>
            </a:r>
            <a:r>
              <a:rPr lang="en-US" dirty="0" smtClean="0"/>
              <a:t> Rebellion</a:t>
            </a:r>
          </a:p>
        </p:txBody>
      </p:sp>
      <p:sp>
        <p:nvSpPr>
          <p:cNvPr id="10243" name="Rectangle 3"/>
          <p:cNvSpPr>
            <a:spLocks noGrp="1" noChangeArrowheads="1"/>
          </p:cNvSpPr>
          <p:nvPr>
            <p:ph sz="half" idx="1"/>
          </p:nvPr>
        </p:nvSpPr>
        <p:spPr>
          <a:xfrm>
            <a:off x="228600" y="1219200"/>
            <a:ext cx="4038600" cy="5486400"/>
          </a:xfrm>
        </p:spPr>
        <p:txBody>
          <a:bodyPr>
            <a:noAutofit/>
          </a:bodyPr>
          <a:lstStyle/>
          <a:p>
            <a:pPr eaLnBrk="1" hangingPunct="1">
              <a:lnSpc>
                <a:spcPct val="90000"/>
              </a:lnSpc>
              <a:buFont typeface="Wingdings" pitchFamily="2" charset="2"/>
              <a:buNone/>
            </a:pPr>
            <a:endParaRPr lang="en-US" sz="1800" dirty="0" smtClean="0"/>
          </a:p>
          <a:p>
            <a:pPr eaLnBrk="1" hangingPunct="1">
              <a:lnSpc>
                <a:spcPct val="90000"/>
              </a:lnSpc>
            </a:pPr>
            <a:r>
              <a:rPr lang="en-US" dirty="0" err="1" smtClean="0"/>
              <a:t>Sepoy</a:t>
            </a:r>
            <a:r>
              <a:rPr lang="en-US" dirty="0" smtClean="0"/>
              <a:t>: Indians trained by the British as soldiers</a:t>
            </a:r>
            <a:endParaRPr lang="en-US" dirty="0"/>
          </a:p>
          <a:p>
            <a:pPr eaLnBrk="1" hangingPunct="1">
              <a:lnSpc>
                <a:spcPct val="90000"/>
              </a:lnSpc>
            </a:pPr>
            <a:r>
              <a:rPr lang="en-US" dirty="0" smtClean="0"/>
              <a:t> 1857: growing Indian discontent with British rule erupted</a:t>
            </a:r>
          </a:p>
          <a:p>
            <a:pPr eaLnBrk="1" hangingPunct="1">
              <a:lnSpc>
                <a:spcPct val="90000"/>
              </a:lnSpc>
            </a:pPr>
            <a:r>
              <a:rPr lang="en-US" dirty="0" smtClean="0"/>
              <a:t>Offended by rifle cartridge rumors</a:t>
            </a:r>
          </a:p>
          <a:p>
            <a:pPr eaLnBrk="1" hangingPunct="1">
              <a:lnSpc>
                <a:spcPct val="90000"/>
              </a:lnSpc>
            </a:pPr>
            <a:r>
              <a:rPr lang="en-US" dirty="0" smtClean="0"/>
              <a:t>Mutiny was harshly crushed by the British</a:t>
            </a:r>
          </a:p>
          <a:p>
            <a:pPr eaLnBrk="1" hangingPunct="1">
              <a:lnSpc>
                <a:spcPct val="90000"/>
              </a:lnSpc>
            </a:pPr>
            <a:r>
              <a:rPr lang="en-US" dirty="0" smtClean="0"/>
              <a:t>As a result, Great Britain managed strict control over India in 1858</a:t>
            </a:r>
          </a:p>
          <a:p>
            <a:pPr eaLnBrk="1" hangingPunct="1">
              <a:lnSpc>
                <a:spcPct val="90000"/>
              </a:lnSpc>
            </a:pPr>
            <a:endParaRPr lang="en-US" sz="2400" dirty="0" smtClean="0"/>
          </a:p>
          <a:p>
            <a:pPr eaLnBrk="1" hangingPunct="1">
              <a:lnSpc>
                <a:spcPct val="90000"/>
              </a:lnSpc>
            </a:pPr>
            <a:endParaRPr lang="en-US" sz="2400" dirty="0" smtClean="0"/>
          </a:p>
        </p:txBody>
      </p:sp>
      <p:sp>
        <p:nvSpPr>
          <p:cNvPr id="10244" name="Content Placeholder 4"/>
          <p:cNvSpPr>
            <a:spLocks noGrp="1"/>
          </p:cNvSpPr>
          <p:nvPr>
            <p:ph sz="half" idx="2"/>
          </p:nvPr>
        </p:nvSpPr>
        <p:spPr/>
        <p:txBody>
          <a:bodyPr>
            <a:normAutofit/>
          </a:bodyPr>
          <a:lstStyle/>
          <a:p>
            <a:endParaRPr lang="en-US" smtClean="0"/>
          </a:p>
        </p:txBody>
      </p:sp>
      <p:pic>
        <p:nvPicPr>
          <p:cNvPr id="10245" name="Picture 5" descr="sep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752600"/>
            <a:ext cx="47333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3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Britain’s Effects on India</a:t>
            </a:r>
          </a:p>
        </p:txBody>
      </p:sp>
      <p:sp>
        <p:nvSpPr>
          <p:cNvPr id="14339" name="Rectangle 3"/>
          <p:cNvSpPr>
            <a:spLocks noGrp="1" noChangeArrowheads="1"/>
          </p:cNvSpPr>
          <p:nvPr>
            <p:ph type="body" idx="1"/>
          </p:nvPr>
        </p:nvSpPr>
        <p:spPr/>
        <p:txBody>
          <a:bodyPr>
            <a:normAutofit fontScale="92500"/>
          </a:bodyPr>
          <a:lstStyle/>
          <a:p>
            <a:pPr eaLnBrk="1" hangingPunct="1"/>
            <a:r>
              <a:rPr lang="en-US" dirty="0" smtClean="0"/>
              <a:t>Britain built India’s infrastructure</a:t>
            </a:r>
          </a:p>
          <a:p>
            <a:pPr lvl="1" eaLnBrk="1" hangingPunct="1"/>
            <a:r>
              <a:rPr lang="en-US" dirty="0" smtClean="0"/>
              <a:t>Bridges, Roads, Railroad, and Telegraph Lines.</a:t>
            </a:r>
          </a:p>
          <a:p>
            <a:pPr lvl="1" eaLnBrk="1" hangingPunct="1"/>
            <a:r>
              <a:rPr lang="en-US" dirty="0" smtClean="0"/>
              <a:t>Introduced medical innovations and Western framing techniques.  </a:t>
            </a:r>
          </a:p>
          <a:p>
            <a:r>
              <a:rPr lang="en-US" dirty="0" smtClean="0"/>
              <a:t>British saw themselves as a superior race.</a:t>
            </a:r>
          </a:p>
          <a:p>
            <a:pPr eaLnBrk="1" hangingPunct="1"/>
            <a:r>
              <a:rPr lang="en-US" dirty="0" smtClean="0"/>
              <a:t>Lead to an Indian Nationalistic movement in the mid-1800s.</a:t>
            </a:r>
          </a:p>
          <a:p>
            <a:pPr lvl="1" eaLnBrk="1" hangingPunct="1"/>
            <a:r>
              <a:rPr lang="en-US" dirty="0" smtClean="0"/>
              <a:t>Indian National Congress which wanted to rid India of Britain’s influence by using non-violent methods</a:t>
            </a:r>
          </a:p>
        </p:txBody>
      </p:sp>
    </p:spTree>
    <p:extLst>
      <p:ext uri="{BB962C8B-B14F-4D97-AF65-F5344CB8AC3E}">
        <p14:creationId xmlns:p14="http://schemas.microsoft.com/office/powerpoint/2010/main" val="275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China</a:t>
            </a:r>
          </a:p>
        </p:txBody>
      </p:sp>
      <p:sp>
        <p:nvSpPr>
          <p:cNvPr id="3075" name="Rectangle 3"/>
          <p:cNvSpPr>
            <a:spLocks noGrp="1" noChangeArrowheads="1"/>
          </p:cNvSpPr>
          <p:nvPr>
            <p:ph type="body" idx="1"/>
          </p:nvPr>
        </p:nvSpPr>
        <p:spPr>
          <a:xfrm>
            <a:off x="381000" y="1447800"/>
            <a:ext cx="4572000" cy="4906963"/>
          </a:xfrm>
        </p:spPr>
        <p:txBody>
          <a:bodyPr/>
          <a:lstStyle/>
          <a:p>
            <a:pPr>
              <a:lnSpc>
                <a:spcPct val="90000"/>
              </a:lnSpc>
            </a:pPr>
            <a:r>
              <a:rPr lang="en-US" sz="2400" dirty="0" smtClean="0"/>
              <a:t>For Hundreds of years China had been a productive and powerful country.  </a:t>
            </a:r>
          </a:p>
          <a:p>
            <a:pPr>
              <a:lnSpc>
                <a:spcPct val="90000"/>
              </a:lnSpc>
            </a:pPr>
            <a:r>
              <a:rPr lang="en-US" sz="2400" dirty="0" smtClean="0"/>
              <a:t>By 1800, China had 300 million people but was still self-sufficient and had little desire for foreign goods.  </a:t>
            </a:r>
          </a:p>
          <a:p>
            <a:pPr>
              <a:lnSpc>
                <a:spcPct val="90000"/>
              </a:lnSpc>
            </a:pPr>
            <a:r>
              <a:rPr lang="en-US" sz="2400" dirty="0" smtClean="0"/>
              <a:t>China regarded its products as superior to Europe’s and was resistant to trade. </a:t>
            </a:r>
          </a:p>
          <a:p>
            <a:pPr>
              <a:lnSpc>
                <a:spcPct val="90000"/>
              </a:lnSpc>
            </a:pPr>
            <a:r>
              <a:rPr lang="en-US" sz="2400" dirty="0" smtClean="0"/>
              <a:t>Chinese rulers restricted Europe to foreign enclaves in select areas.</a:t>
            </a:r>
          </a:p>
        </p:txBody>
      </p:sp>
      <p:pic>
        <p:nvPicPr>
          <p:cNvPr id="3076" name="Picture 5" descr="Chinese Pagode, Between Canton and Whamp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676400"/>
            <a:ext cx="3848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p:cNvSpPr txBox="1">
            <a:spLocks noChangeArrowheads="1"/>
          </p:cNvSpPr>
          <p:nvPr/>
        </p:nvSpPr>
        <p:spPr bwMode="auto">
          <a:xfrm>
            <a:off x="5486400" y="4800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Chinese port c. 1830</a:t>
            </a:r>
          </a:p>
        </p:txBody>
      </p:sp>
    </p:spTree>
    <p:extLst>
      <p:ext uri="{BB962C8B-B14F-4D97-AF65-F5344CB8AC3E}">
        <p14:creationId xmlns:p14="http://schemas.microsoft.com/office/powerpoint/2010/main" val="177388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sz="4000" dirty="0" smtClean="0"/>
              <a:t>China Wants Opium!</a:t>
            </a:r>
          </a:p>
        </p:txBody>
      </p:sp>
      <p:sp>
        <p:nvSpPr>
          <p:cNvPr id="4099" name="Rectangle 3"/>
          <p:cNvSpPr>
            <a:spLocks noGrp="1" noChangeArrowheads="1"/>
          </p:cNvSpPr>
          <p:nvPr>
            <p:ph type="body" idx="1"/>
          </p:nvPr>
        </p:nvSpPr>
        <p:spPr/>
        <p:txBody>
          <a:bodyPr>
            <a:normAutofit/>
          </a:bodyPr>
          <a:lstStyle/>
          <a:p>
            <a:r>
              <a:rPr lang="en-US" dirty="0" smtClean="0"/>
              <a:t>Britain needed to find something China would buy from Europeans.  </a:t>
            </a:r>
          </a:p>
          <a:p>
            <a:r>
              <a:rPr lang="en-US" dirty="0" smtClean="0"/>
              <a:t>The product they found was Opium, a highly addictive narcotic, which was restricted in China.  </a:t>
            </a:r>
          </a:p>
          <a:p>
            <a:r>
              <a:rPr lang="en-US" dirty="0" smtClean="0"/>
              <a:t>However, British merchants smuggled Opium into China in huge quantities so that China’s government could not properly restrict its use.  </a:t>
            </a:r>
          </a:p>
        </p:txBody>
      </p:sp>
    </p:spTree>
    <p:extLst>
      <p:ext uri="{BB962C8B-B14F-4D97-AF65-F5344CB8AC3E}">
        <p14:creationId xmlns:p14="http://schemas.microsoft.com/office/powerpoint/2010/main" val="255219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The Opium Wars</a:t>
            </a:r>
          </a:p>
        </p:txBody>
      </p:sp>
      <p:sp>
        <p:nvSpPr>
          <p:cNvPr id="5123" name="Rectangle 3"/>
          <p:cNvSpPr>
            <a:spLocks noGrp="1" noChangeArrowheads="1"/>
          </p:cNvSpPr>
          <p:nvPr>
            <p:ph type="body" idx="1"/>
          </p:nvPr>
        </p:nvSpPr>
        <p:spPr>
          <a:xfrm>
            <a:off x="457200" y="1600200"/>
            <a:ext cx="4419600" cy="4800600"/>
          </a:xfrm>
        </p:spPr>
        <p:txBody>
          <a:bodyPr/>
          <a:lstStyle/>
          <a:p>
            <a:pPr eaLnBrk="1" hangingPunct="1">
              <a:lnSpc>
                <a:spcPct val="80000"/>
              </a:lnSpc>
            </a:pPr>
            <a:r>
              <a:rPr lang="en-US" sz="2800" dirty="0" smtClean="0"/>
              <a:t>China tried diplomacy to convince Britain to stop selling opium to their people.  Britain refused prompting a war with China.</a:t>
            </a:r>
          </a:p>
          <a:p>
            <a:pPr eaLnBrk="1" hangingPunct="1">
              <a:lnSpc>
                <a:spcPct val="80000"/>
              </a:lnSpc>
            </a:pPr>
            <a:r>
              <a:rPr lang="en-US" sz="2800" dirty="0" smtClean="0"/>
              <a:t>Britain easily defeated China in the Opium wars and then forced China to sign the Treaty of Nanking in 1842.  This began a century of humiliation for China.</a:t>
            </a:r>
          </a:p>
        </p:txBody>
      </p:sp>
      <p:pic>
        <p:nvPicPr>
          <p:cNvPr id="5124" name="Picture 5" descr="opiumkrie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9050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5334000" y="4876800"/>
            <a:ext cx="3200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The Opium Wars were fought primarily at sea, and China’s ships were no match for the British fleet</a:t>
            </a:r>
          </a:p>
        </p:txBody>
      </p:sp>
    </p:spTree>
    <p:extLst>
      <p:ext uri="{BB962C8B-B14F-4D97-AF65-F5344CB8AC3E}">
        <p14:creationId xmlns:p14="http://schemas.microsoft.com/office/powerpoint/2010/main" val="23914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The Treaty of Nanking</a:t>
            </a:r>
          </a:p>
        </p:txBody>
      </p:sp>
      <p:sp>
        <p:nvSpPr>
          <p:cNvPr id="6147" name="Rectangle 3"/>
          <p:cNvSpPr>
            <a:spLocks noGrp="1" noChangeArrowheads="1"/>
          </p:cNvSpPr>
          <p:nvPr>
            <p:ph type="body" idx="1"/>
          </p:nvPr>
        </p:nvSpPr>
        <p:spPr>
          <a:xfrm>
            <a:off x="457200" y="1600200"/>
            <a:ext cx="5105400" cy="4525963"/>
          </a:xfrm>
        </p:spPr>
        <p:txBody>
          <a:bodyPr/>
          <a:lstStyle/>
          <a:p>
            <a:pPr eaLnBrk="1" hangingPunct="1">
              <a:lnSpc>
                <a:spcPct val="80000"/>
              </a:lnSpc>
              <a:buFontTx/>
              <a:buNone/>
            </a:pPr>
            <a:r>
              <a:rPr lang="en-US" sz="2400" dirty="0" smtClean="0"/>
              <a:t>The Treaty of Nanking favored the British in a number of ways.</a:t>
            </a:r>
          </a:p>
          <a:p>
            <a:pPr eaLnBrk="1" hangingPunct="1">
              <a:lnSpc>
                <a:spcPct val="80000"/>
              </a:lnSpc>
            </a:pPr>
            <a:r>
              <a:rPr lang="en-US" sz="2400" dirty="0" smtClean="0"/>
              <a:t>China was forced to pay for all of the opium they destroyed</a:t>
            </a:r>
          </a:p>
          <a:p>
            <a:pPr eaLnBrk="1" hangingPunct="1">
              <a:lnSpc>
                <a:spcPct val="80000"/>
              </a:lnSpc>
            </a:pPr>
            <a:r>
              <a:rPr lang="en-US" sz="2400" dirty="0" smtClean="0"/>
              <a:t>Britain won the right to trade at four other ports in China</a:t>
            </a:r>
          </a:p>
          <a:p>
            <a:pPr eaLnBrk="1" hangingPunct="1">
              <a:lnSpc>
                <a:spcPct val="80000"/>
              </a:lnSpc>
            </a:pPr>
            <a:r>
              <a:rPr lang="en-US" sz="2400" dirty="0" smtClean="0"/>
              <a:t>British citizens were given extra-territorial rights and did not have to obey Chinese law</a:t>
            </a:r>
          </a:p>
          <a:p>
            <a:pPr eaLnBrk="1" hangingPunct="1">
              <a:lnSpc>
                <a:spcPct val="80000"/>
              </a:lnSpc>
            </a:pPr>
            <a:r>
              <a:rPr lang="en-US" sz="2400" dirty="0" smtClean="0"/>
              <a:t>Other countries followed Britain’s lead and later established spheres of influence where they could basically do as they please </a:t>
            </a:r>
          </a:p>
        </p:txBody>
      </p:sp>
      <p:pic>
        <p:nvPicPr>
          <p:cNvPr id="6148" name="Picture 5" descr="nanklg.jpg (34021 by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371600"/>
            <a:ext cx="30718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5867400" y="5257800"/>
            <a:ext cx="289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The signature page of the Treaty of Nanking.  </a:t>
            </a:r>
          </a:p>
        </p:txBody>
      </p:sp>
    </p:spTree>
    <p:extLst>
      <p:ext uri="{BB962C8B-B14F-4D97-AF65-F5344CB8AC3E}">
        <p14:creationId xmlns:p14="http://schemas.microsoft.com/office/powerpoint/2010/main" val="40677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pher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04800"/>
            <a:ext cx="67818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3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1121</Words>
  <Application>Microsoft Office PowerPoint</Application>
  <PresentationFormat>On-screen Show (4:3)</PresentationFormat>
  <Paragraphs>86</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Imperialism in Asia</vt:lpstr>
      <vt:lpstr>British Imperialism in India</vt:lpstr>
      <vt:lpstr>Sepoy Rebellion</vt:lpstr>
      <vt:lpstr>Britain’s Effects on India</vt:lpstr>
      <vt:lpstr>China</vt:lpstr>
      <vt:lpstr>China Wants Opium!</vt:lpstr>
      <vt:lpstr>The Opium Wars</vt:lpstr>
      <vt:lpstr>The Treaty of Nanking</vt:lpstr>
      <vt:lpstr>PowerPoint Presentation</vt:lpstr>
      <vt:lpstr>IMPERIALISM IN CHINA</vt:lpstr>
      <vt:lpstr>Chinese Nationalism: The Boxer Rebellion</vt:lpstr>
      <vt:lpstr>Impact of the Boxer Rebellion</vt:lpstr>
      <vt:lpstr>Japan : 1850</vt:lpstr>
      <vt:lpstr>America Opens Japan to Trade</vt:lpstr>
      <vt:lpstr>The Meiji Period Changes Japan</vt:lpstr>
      <vt:lpstr>Japanese Modernization</vt:lpstr>
      <vt:lpstr>Japan begins Imperialism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in Asia</dc:title>
  <dc:creator>Windows User</dc:creator>
  <cp:lastModifiedBy>Christina Walton</cp:lastModifiedBy>
  <cp:revision>7</cp:revision>
  <dcterms:created xsi:type="dcterms:W3CDTF">2013-02-18T22:53:59Z</dcterms:created>
  <dcterms:modified xsi:type="dcterms:W3CDTF">2017-03-13T15:55:32Z</dcterms:modified>
</cp:coreProperties>
</file>